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08" r:id="rId2"/>
    <p:sldId id="326" r:id="rId3"/>
    <p:sldId id="327" r:id="rId4"/>
    <p:sldId id="329" r:id="rId5"/>
    <p:sldId id="328" r:id="rId6"/>
    <p:sldId id="330" r:id="rId7"/>
    <p:sldId id="470" r:id="rId8"/>
    <p:sldId id="501" r:id="rId9"/>
    <p:sldId id="502" r:id="rId10"/>
    <p:sldId id="332" r:id="rId11"/>
    <p:sldId id="325" r:id="rId12"/>
    <p:sldId id="321" r:id="rId13"/>
    <p:sldId id="483" r:id="rId14"/>
    <p:sldId id="315" r:id="rId15"/>
    <p:sldId id="511" r:id="rId16"/>
    <p:sldId id="503" r:id="rId17"/>
    <p:sldId id="317" r:id="rId18"/>
    <p:sldId id="381" r:id="rId19"/>
    <p:sldId id="505" r:id="rId20"/>
    <p:sldId id="506" r:id="rId21"/>
    <p:sldId id="334" r:id="rId22"/>
    <p:sldId id="335" r:id="rId23"/>
    <p:sldId id="507" r:id="rId24"/>
    <p:sldId id="400" r:id="rId25"/>
    <p:sldId id="508" r:id="rId26"/>
    <p:sldId id="509" r:id="rId27"/>
    <p:sldId id="510" r:id="rId28"/>
    <p:sldId id="394" r:id="rId29"/>
    <p:sldId id="320" r:id="rId30"/>
  </p:sldIdLst>
  <p:sldSz cx="6858000" cy="9144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00"/>
    <a:srgbClr val="C600D0"/>
    <a:srgbClr val="FFFF00"/>
    <a:srgbClr val="669900"/>
    <a:srgbClr val="66FF66"/>
    <a:srgbClr val="008000"/>
    <a:srgbClr val="00CC66"/>
    <a:srgbClr val="FAF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629" autoAdjust="0"/>
    <p:restoredTop sz="96302" autoAdjust="0"/>
  </p:normalViewPr>
  <p:slideViewPr>
    <p:cSldViewPr snapToGrid="0">
      <p:cViewPr varScale="1">
        <p:scale>
          <a:sx n="126" d="100"/>
          <a:sy n="126" d="100"/>
        </p:scale>
        <p:origin x="4024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ECF12-7163-9F4A-A0E3-F0B4AFEADEA9}" type="datetimeFigureOut">
              <a:rPr lang="en-US" smtClean="0"/>
              <a:t>1/29/23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98B3C-DB9A-3C4C-B231-5566725EC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68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97100" y="696913"/>
            <a:ext cx="2616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65500F-EB65-4A50-A991-FDA6E49E8A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2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occolithophores" TargetMode="External"/><Relationship Id="rId13" Type="http://schemas.openxmlformats.org/officeDocument/2006/relationships/hyperlink" Target="http://en.wikipedia.org/wiki/Sedimentary_rock" TargetMode="External"/><Relationship Id="rId18" Type="http://schemas.openxmlformats.org/officeDocument/2006/relationships/hyperlink" Target="http://en.wikipedia.org/wiki/Ooids" TargetMode="External"/><Relationship Id="rId3" Type="http://schemas.openxmlformats.org/officeDocument/2006/relationships/hyperlink" Target="http://en.wikipedia.org/wiki/White_Cliffs_of_Dover#cite_note-0" TargetMode="External"/><Relationship Id="rId21" Type="http://schemas.openxmlformats.org/officeDocument/2006/relationships/hyperlink" Target="http://en.wikipedia.org/w/index.php?title=Extraclasts&amp;action=edit&amp;redlink=1" TargetMode="External"/><Relationship Id="rId7" Type="http://schemas.openxmlformats.org/officeDocument/2006/relationships/hyperlink" Target="http://en.wikipedia.org/wiki/Coccolith" TargetMode="External"/><Relationship Id="rId12" Type="http://schemas.openxmlformats.org/officeDocument/2006/relationships/hyperlink" Target="http://en.wikipedia.org/wiki/White_Cliffs_of_Dover#cite_note-1" TargetMode="External"/><Relationship Id="rId17" Type="http://schemas.openxmlformats.org/officeDocument/2006/relationships/hyperlink" Target="http://en.wikipedia.org/wiki/Foraminifera" TargetMode="External"/><Relationship Id="rId2" Type="http://schemas.openxmlformats.org/officeDocument/2006/relationships/slide" Target="../slides/slide18.xml"/><Relationship Id="rId16" Type="http://schemas.openxmlformats.org/officeDocument/2006/relationships/hyperlink" Target="http://en.wikipedia.org/wiki/Coral" TargetMode="External"/><Relationship Id="rId20" Type="http://schemas.openxmlformats.org/officeDocument/2006/relationships/hyperlink" Target="http://en.wikipedia.org/w/index.php?title=Intraclasts&amp;action=edit&amp;redlink=1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Flint" TargetMode="External"/><Relationship Id="rId11" Type="http://schemas.openxmlformats.org/officeDocument/2006/relationships/hyperlink" Target="http://en.wikipedia.org/wiki/Quartz" TargetMode="External"/><Relationship Id="rId24" Type="http://schemas.openxmlformats.org/officeDocument/2006/relationships/hyperlink" Target="http://en.wikipedia.org/wiki/Travertine" TargetMode="External"/><Relationship Id="rId5" Type="http://schemas.openxmlformats.org/officeDocument/2006/relationships/hyperlink" Target="http://en.wikipedia.org/wiki/Calcium_carbonate" TargetMode="External"/><Relationship Id="rId15" Type="http://schemas.openxmlformats.org/officeDocument/2006/relationships/hyperlink" Target="http://en.wikipedia.org/wiki/Calcite" TargetMode="External"/><Relationship Id="rId23" Type="http://schemas.openxmlformats.org/officeDocument/2006/relationships/hyperlink" Target="http://en.wikipedia.org/wiki/Aragonite" TargetMode="External"/><Relationship Id="rId10" Type="http://schemas.openxmlformats.org/officeDocument/2006/relationships/hyperlink" Target="http://en.wikipedia.org/wiki/Algae" TargetMode="External"/><Relationship Id="rId19" Type="http://schemas.openxmlformats.org/officeDocument/2006/relationships/hyperlink" Target="http://en.wikipedia.org/wiki/Peloids" TargetMode="External"/><Relationship Id="rId4" Type="http://schemas.openxmlformats.org/officeDocument/2006/relationships/hyperlink" Target="http://en.wikipedia.org/wiki/Chalk" TargetMode="External"/><Relationship Id="rId9" Type="http://schemas.openxmlformats.org/officeDocument/2006/relationships/hyperlink" Target="http://en.wikipedia.org/wiki/Plankton" TargetMode="External"/><Relationship Id="rId14" Type="http://schemas.openxmlformats.org/officeDocument/2006/relationships/hyperlink" Target="http://en.wikipedia.org/wiki/Mineral" TargetMode="External"/><Relationship Id="rId22" Type="http://schemas.openxmlformats.org/officeDocument/2006/relationships/hyperlink" Target="http://en.wikipedia.org/wiki/Precipitation_(chemistry)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46D73-B318-4599-97CF-AC31D013CCBA}" type="slidenum">
              <a:rPr lang="en-US"/>
              <a:pPr/>
              <a:t>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Salinity graph from http://</a:t>
            </a:r>
            <a:r>
              <a:rPr lang="en-US" dirty="0" err="1"/>
              <a:t>aquarius.nasa.gov</a:t>
            </a:r>
            <a:r>
              <a:rPr lang="en-US" dirty="0"/>
              <a:t>/education-</a:t>
            </a:r>
            <a:r>
              <a:rPr lang="en-US" dirty="0" err="1"/>
              <a:t>salinity.php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4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BE3FD-85AC-47FA-BBC9-6056123C8B31}" type="slidenum">
              <a:rPr lang="en-US"/>
              <a:pPr/>
              <a:t>9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www.hubbardbrook.org</a:t>
            </a:r>
            <a:r>
              <a:rPr lang="en-US" dirty="0"/>
              <a:t>/</a:t>
            </a:r>
            <a:r>
              <a:rPr lang="en-US" dirty="0" err="1"/>
              <a:t>image_library</a:t>
            </a:r>
            <a:r>
              <a:rPr lang="en-US" dirty="0"/>
              <a:t>/</a:t>
            </a:r>
            <a:r>
              <a:rPr lang="en-US" dirty="0" err="1"/>
              <a:t>index.php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15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95D98-CCC0-41A1-AD5B-6EEEA4AC3A81}" type="slidenum">
              <a:rPr lang="en-US"/>
              <a:pPr/>
              <a:t>11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http://www.shef.ac.uk/aps/mbiolsci/hungerford-dan/background.html</a:t>
            </a:r>
          </a:p>
          <a:p>
            <a:r>
              <a:rPr lang="en-US"/>
              <a:t>http://www.scienceclarified.com/Io-Ma/Leaf.html</a:t>
            </a:r>
          </a:p>
          <a:p>
            <a:r>
              <a:rPr lang="en-US"/>
              <a:t>http://www.isv.cnrs-gif.fr/jg/themegb.html</a:t>
            </a:r>
          </a:p>
        </p:txBody>
      </p:sp>
    </p:spTree>
    <p:extLst>
      <p:ext uri="{BB962C8B-B14F-4D97-AF65-F5344CB8AC3E}">
        <p14:creationId xmlns:p14="http://schemas.microsoft.com/office/powerpoint/2010/main" val="3085227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ED411-8E99-417E-A1A3-14C3C16B4D5B}" type="slidenum">
              <a:rPr lang="en-US"/>
              <a:pPr/>
              <a:t>14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/>
              <a:t>Fig. 1. </a:t>
            </a:r>
            <a:r>
              <a:rPr lang="en-US"/>
              <a:t>Colorado river flows below all major dams and diversions, 1905 to 2001. Data are flows of the Colorado River as measured at U.S. Geological Survey Gage 09-5222, 35 km downstream from Morelos Dam. As shown, flows reaching the Colorado River delta have dropped to near zero in most years.</a:t>
            </a:r>
          </a:p>
          <a:p>
            <a:pPr>
              <a:lnSpc>
                <a:spcPct val="90000"/>
              </a:lnSpc>
            </a:pPr>
            <a:r>
              <a:rPr lang="en-US"/>
              <a:t>From: Gleick, P.H. 2003 Science 28 NOVEMBER 2003 VOL 302 Pg. 1524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For more than 30 years, water has been diverted from the Amu-Darya and the Syr-Darya Rivers feeding the Aral, to irrigate millions of acres of land for cotton and rice production in Central Asia. This has caused a loss of more than 60% of the lake's water. The lake has shrunk from over 65,000 sq km to less than half that size, exposing large areas of the lake bed. </a:t>
            </a:r>
          </a:p>
          <a:p>
            <a:pPr>
              <a:lnSpc>
                <a:spcPct val="90000"/>
              </a:lnSpc>
            </a:pPr>
            <a:r>
              <a:rPr lang="en-US"/>
              <a:t>From 1973 to 1987 the Aral dropped from fourth to sixth among the world's largest lakes. </a:t>
            </a:r>
          </a:p>
          <a:p>
            <a:pPr>
              <a:lnSpc>
                <a:spcPct val="90000"/>
              </a:lnSpc>
            </a:pPr>
            <a:r>
              <a:rPr lang="en-US"/>
              <a:t>The lake's salt concentration increased from 10% to more than 23%, contributing to the devastation of a once thriving fishery. The local climate has reportedly shifted, with hotter, drier summers and colder, longer winters. </a:t>
            </a:r>
          </a:p>
          <a:p>
            <a:pPr>
              <a:lnSpc>
                <a:spcPct val="90000"/>
              </a:lnSpc>
            </a:pPr>
            <a:r>
              <a:rPr lang="en-US"/>
              <a:t>http://www.nationalgeographic.com/xpeditions/activities/14/aral.html</a:t>
            </a:r>
          </a:p>
          <a:p>
            <a:pPr>
              <a:lnSpc>
                <a:spcPct val="90000"/>
              </a:lnSpc>
            </a:pPr>
            <a:r>
              <a:rPr lang="en-US"/>
              <a:t>http://ceos.cnes.fr:8100/cdrom-98/ceos1/casestud/fdb/aral1.htm</a:t>
            </a:r>
          </a:p>
          <a:p>
            <a:pPr>
              <a:lnSpc>
                <a:spcPct val="90000"/>
              </a:lnSpc>
            </a:pPr>
            <a:r>
              <a:rPr lang="en-US"/>
              <a:t>http://nl.wikipedia.org/wiki/Aralmeer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500F-EB65-4A50-A991-FDA6E49E8A9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5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http://mkeamy.typepad.com/.a/6a00d8357a52bc69e2010536a6327c970c-popup</a:t>
            </a:r>
          </a:p>
          <a:p>
            <a:endParaRPr lang="en-US" dirty="0"/>
          </a:p>
          <a:p>
            <a:r>
              <a:rPr lang="en-US" dirty="0"/>
              <a:t>Wikipedia: </a:t>
            </a:r>
          </a:p>
          <a:p>
            <a:endParaRPr lang="en-US" dirty="0"/>
          </a:p>
          <a:p>
            <a:r>
              <a:rPr lang="en-US" dirty="0"/>
              <a:t>The cliff face, which reaches up to 107 </a:t>
            </a:r>
            <a:r>
              <a:rPr lang="en-US" dirty="0" err="1"/>
              <a:t>metres</a:t>
            </a:r>
            <a:r>
              <a:rPr lang="en-US" dirty="0"/>
              <a:t> (351 </a:t>
            </a:r>
            <a:r>
              <a:rPr lang="en-US" dirty="0" err="1"/>
              <a:t>ft</a:t>
            </a:r>
            <a:r>
              <a:rPr lang="en-US" dirty="0"/>
              <a:t>),</a:t>
            </a:r>
            <a:r>
              <a:rPr lang="en-US" baseline="30000" dirty="0">
                <a:hlinkClick r:id="rId3"/>
              </a:rPr>
              <a:t>[1]</a:t>
            </a:r>
            <a:r>
              <a:rPr lang="en-US" dirty="0"/>
              <a:t> owes its striking façade to its composition of </a:t>
            </a:r>
            <a:r>
              <a:rPr lang="en-US" dirty="0">
                <a:hlinkClick r:id="rId4" tooltip="Chalk"/>
              </a:rPr>
              <a:t>chalk</a:t>
            </a:r>
            <a:r>
              <a:rPr lang="en-US" dirty="0"/>
              <a:t> (pure white </a:t>
            </a:r>
            <a:r>
              <a:rPr lang="en-US" dirty="0">
                <a:hlinkClick r:id="rId5" tooltip="Calcium carbonate"/>
              </a:rPr>
              <a:t>calcium carbonate</a:t>
            </a:r>
            <a:r>
              <a:rPr lang="en-US" dirty="0"/>
              <a:t>) accentuated by streaks of black </a:t>
            </a:r>
            <a:r>
              <a:rPr lang="en-US" dirty="0">
                <a:hlinkClick r:id="rId6" tooltip="Flint"/>
              </a:rPr>
              <a:t>flint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 cliffs are composed mainly of soft, white </a:t>
            </a:r>
            <a:r>
              <a:rPr lang="en-US" dirty="0">
                <a:hlinkClick r:id="rId4" tooltip="Chalk"/>
              </a:rPr>
              <a:t>chalk</a:t>
            </a:r>
            <a:r>
              <a:rPr lang="en-US" dirty="0"/>
              <a:t> with a very fine-grained texture, composed primarily of </a:t>
            </a:r>
            <a:r>
              <a:rPr lang="en-US" dirty="0" err="1">
                <a:hlinkClick r:id="rId7" tooltip="Coccolith"/>
              </a:rPr>
              <a:t>coccoliths</a:t>
            </a:r>
            <a:r>
              <a:rPr lang="en-US" dirty="0"/>
              <a:t>, plates of </a:t>
            </a:r>
            <a:r>
              <a:rPr lang="en-US" dirty="0">
                <a:hlinkClick r:id="rId5" tooltip="Calcium carbonate"/>
              </a:rPr>
              <a:t>calcium carbonate</a:t>
            </a:r>
            <a:r>
              <a:rPr lang="en-US" dirty="0"/>
              <a:t> formed by </a:t>
            </a:r>
            <a:r>
              <a:rPr lang="en-US" dirty="0" err="1">
                <a:hlinkClick r:id="rId8" tooltip="Coccolithophores"/>
              </a:rPr>
              <a:t>coccolithophores</a:t>
            </a:r>
            <a:r>
              <a:rPr lang="en-US" dirty="0"/>
              <a:t>, single-celled </a:t>
            </a:r>
            <a:r>
              <a:rPr lang="en-US" dirty="0">
                <a:hlinkClick r:id="rId9" tooltip="Plankton"/>
              </a:rPr>
              <a:t>planktonic</a:t>
            </a:r>
            <a:r>
              <a:rPr lang="en-US" dirty="0"/>
              <a:t> </a:t>
            </a:r>
            <a:r>
              <a:rPr lang="en-US" dirty="0">
                <a:hlinkClick r:id="rId10" tooltip="Algae"/>
              </a:rPr>
              <a:t>algae</a:t>
            </a:r>
            <a:r>
              <a:rPr lang="en-US" dirty="0"/>
              <a:t> whose skeletal remains sank to the bottom of the ocean and, together with the remains of bottom-living creatures, formed sediments. </a:t>
            </a:r>
            <a:r>
              <a:rPr lang="en-US" dirty="0">
                <a:hlinkClick r:id="rId6" tooltip="Flint"/>
              </a:rPr>
              <a:t>Flint</a:t>
            </a:r>
            <a:r>
              <a:rPr lang="en-US" dirty="0"/>
              <a:t> and </a:t>
            </a:r>
            <a:r>
              <a:rPr lang="en-US" dirty="0">
                <a:hlinkClick r:id="rId11" tooltip="Quartz"/>
              </a:rPr>
              <a:t>quartz</a:t>
            </a:r>
            <a:r>
              <a:rPr lang="en-US" dirty="0"/>
              <a:t> are also found in the chalk.</a:t>
            </a:r>
            <a:r>
              <a:rPr lang="en-US" baseline="30000" dirty="0">
                <a:hlinkClick r:id="rId12"/>
              </a:rPr>
              <a:t>[2]</a:t>
            </a:r>
            <a:endParaRPr lang="en-US" baseline="30000" dirty="0"/>
          </a:p>
          <a:p>
            <a:endParaRPr lang="en-US" baseline="30000" dirty="0"/>
          </a:p>
          <a:p>
            <a:r>
              <a:rPr lang="en-US" b="1" dirty="0"/>
              <a:t>Limestone</a:t>
            </a:r>
            <a:r>
              <a:rPr lang="en-US" dirty="0"/>
              <a:t> is a </a:t>
            </a:r>
            <a:r>
              <a:rPr lang="en-US" dirty="0">
                <a:hlinkClick r:id="rId13" tooltip="Sedimentary rock"/>
              </a:rPr>
              <a:t>sedimentary rock</a:t>
            </a:r>
            <a:r>
              <a:rPr lang="en-US" dirty="0"/>
              <a:t> composed largely of the </a:t>
            </a:r>
            <a:r>
              <a:rPr lang="en-US" dirty="0">
                <a:hlinkClick r:id="rId14" tooltip="Mineral"/>
              </a:rPr>
              <a:t>mineral</a:t>
            </a:r>
            <a:r>
              <a:rPr lang="en-US" dirty="0"/>
              <a:t> </a:t>
            </a:r>
            <a:r>
              <a:rPr lang="en-US" dirty="0">
                <a:hlinkClick r:id="rId15" tooltip="Calcite"/>
              </a:rPr>
              <a:t>calcite</a:t>
            </a:r>
            <a:r>
              <a:rPr lang="en-US" dirty="0"/>
              <a:t> (</a:t>
            </a:r>
            <a:r>
              <a:rPr lang="en-US" dirty="0">
                <a:hlinkClick r:id="rId5" tooltip="Calcium carbonate"/>
              </a:rPr>
              <a:t>calcium carbonate</a:t>
            </a:r>
            <a:r>
              <a:rPr lang="en-US" dirty="0"/>
              <a:t>: CaCO</a:t>
            </a:r>
            <a:r>
              <a:rPr lang="en-US" baseline="-25000" dirty="0"/>
              <a:t>3</a:t>
            </a:r>
            <a:r>
              <a:rPr lang="en-US" dirty="0"/>
              <a:t>). Like most other sedimentary rocks, </a:t>
            </a:r>
            <a:r>
              <a:rPr lang="en-US" dirty="0" err="1"/>
              <a:t>limestones</a:t>
            </a:r>
            <a:r>
              <a:rPr lang="en-US" dirty="0"/>
              <a:t> are composed of grains; however, most grains in limestone are skeletal fragments of marine organisms such as </a:t>
            </a:r>
            <a:r>
              <a:rPr lang="en-US" dirty="0">
                <a:hlinkClick r:id="rId16" tooltip="Coral"/>
              </a:rPr>
              <a:t>coral</a:t>
            </a:r>
            <a:r>
              <a:rPr lang="en-US" dirty="0"/>
              <a:t> or </a:t>
            </a:r>
            <a:r>
              <a:rPr lang="en-US" dirty="0">
                <a:hlinkClick r:id="rId17" tooltip="Foraminifera"/>
              </a:rPr>
              <a:t>foraminifera</a:t>
            </a:r>
            <a:r>
              <a:rPr lang="en-US" dirty="0"/>
              <a:t>. Other carbonate grains comprising </a:t>
            </a:r>
            <a:r>
              <a:rPr lang="en-US" dirty="0" err="1"/>
              <a:t>limestones</a:t>
            </a:r>
            <a:r>
              <a:rPr lang="en-US" dirty="0"/>
              <a:t> are </a:t>
            </a:r>
            <a:r>
              <a:rPr lang="en-US" dirty="0" err="1">
                <a:hlinkClick r:id="rId18" tooltip="Ooids"/>
              </a:rPr>
              <a:t>ooids</a:t>
            </a:r>
            <a:r>
              <a:rPr lang="en-US" dirty="0"/>
              <a:t>, </a:t>
            </a:r>
            <a:r>
              <a:rPr lang="en-US" dirty="0" err="1">
                <a:hlinkClick r:id="rId19" tooltip="Peloids"/>
              </a:rPr>
              <a:t>peloids</a:t>
            </a:r>
            <a:r>
              <a:rPr lang="en-US" dirty="0"/>
              <a:t>, </a:t>
            </a:r>
            <a:r>
              <a:rPr lang="en-US" dirty="0" err="1">
                <a:hlinkClick r:id="rId20" tooltip="Intraclasts (page does not exist)"/>
              </a:rPr>
              <a:t>intraclasts</a:t>
            </a:r>
            <a:r>
              <a:rPr lang="en-US" dirty="0"/>
              <a:t>, and </a:t>
            </a:r>
            <a:r>
              <a:rPr lang="en-US" dirty="0" err="1">
                <a:hlinkClick r:id="rId21" tooltip="Extraclasts (page does not exist)"/>
              </a:rPr>
              <a:t>extraclasts</a:t>
            </a:r>
            <a:r>
              <a:rPr lang="en-US" dirty="0"/>
              <a:t>. Some </a:t>
            </a:r>
            <a:r>
              <a:rPr lang="en-US" dirty="0" err="1"/>
              <a:t>limestones</a:t>
            </a:r>
            <a:r>
              <a:rPr lang="en-US" dirty="0"/>
              <a:t> do not consist of grains at all and are formed completely by the chemical </a:t>
            </a:r>
            <a:r>
              <a:rPr lang="en-US" dirty="0">
                <a:hlinkClick r:id="rId22" tooltip="Precipitation (chemistry)"/>
              </a:rPr>
              <a:t>precipitation</a:t>
            </a:r>
            <a:r>
              <a:rPr lang="en-US" dirty="0"/>
              <a:t> of </a:t>
            </a:r>
            <a:r>
              <a:rPr lang="en-US" dirty="0">
                <a:hlinkClick r:id="rId15" tooltip="Calcite"/>
              </a:rPr>
              <a:t>calcite</a:t>
            </a:r>
            <a:r>
              <a:rPr lang="en-US" dirty="0"/>
              <a:t> or </a:t>
            </a:r>
            <a:r>
              <a:rPr lang="en-US" dirty="0">
                <a:hlinkClick r:id="rId23" tooltip="Aragonite"/>
              </a:rPr>
              <a:t>aragonite</a:t>
            </a:r>
            <a:r>
              <a:rPr lang="en-US" dirty="0"/>
              <a:t>. i.e. </a:t>
            </a:r>
            <a:r>
              <a:rPr lang="en-US">
                <a:hlinkClick r:id="rId24" tooltip="Travertine"/>
              </a:rPr>
              <a:t>travertine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5500F-EB65-4A50-A991-FDA6E49E8A9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82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500F-EB65-4A50-A991-FDA6E49E8A9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7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66979-3FA0-4907-A9D9-7643DCF438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1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36C8B-05DB-444F-8ADE-F0EE00B740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8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F0DC5-C2C7-477F-A874-149BF2D303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3E564-65B2-49FC-A808-160ECE085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9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E29E5-CD29-4DED-A487-4ECDEACE3C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4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C52CD-FAAA-40D4-AC97-042297F116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3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9190B-7842-4FC5-9BBE-98343A398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2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404E0-6DBC-43BE-B55D-68FC564AF3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FFB6E-9FE2-415E-8D70-87A3207462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D77C9-D26D-46E7-A3AC-C36DC80DF3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5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36832-F7E9-467F-BF00-820937BC6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1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B8A2710-E953-4ED1-B4D9-779E576D81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F11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5129213"/>
            <a:ext cx="3881437" cy="2784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395538" y="7988300"/>
            <a:ext cx="2700337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Ricklefs &amp; Miller 2000 from Schlesinger 1991</a:t>
            </a:r>
          </a:p>
          <a:p>
            <a:r>
              <a:rPr lang="en-US" sz="1000"/>
              <a:t>Pools = km</a:t>
            </a:r>
            <a:r>
              <a:rPr lang="en-US" sz="1000" baseline="30000"/>
              <a:t>3</a:t>
            </a:r>
          </a:p>
          <a:p>
            <a:r>
              <a:rPr lang="en-US" sz="1000"/>
              <a:t>Flows = km</a:t>
            </a:r>
            <a:r>
              <a:rPr lang="en-US" sz="1000" baseline="30000"/>
              <a:t>3</a:t>
            </a:r>
            <a:r>
              <a:rPr lang="en-US" sz="1000"/>
              <a:t>/yr</a:t>
            </a:r>
            <a:endParaRPr lang="en-US" sz="1000" baseline="30000"/>
          </a:p>
          <a:p>
            <a:endParaRPr lang="en-US" sz="1000"/>
          </a:p>
        </p:txBody>
      </p:sp>
      <p:pic>
        <p:nvPicPr>
          <p:cNvPr id="73733" name="Picture 5" descr="stom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293938"/>
            <a:ext cx="3990975" cy="2009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87338" y="160338"/>
            <a:ext cx="1906587" cy="4359275"/>
            <a:chOff x="287338" y="160338"/>
            <a:chExt cx="1906587" cy="4359275"/>
          </a:xfrm>
        </p:grpSpPr>
        <p:pic>
          <p:nvPicPr>
            <p:cNvPr id="737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38" y="160338"/>
              <a:ext cx="1906587" cy="435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404038" y="160339"/>
              <a:ext cx="1318437" cy="13707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3" y="4424363"/>
            <a:ext cx="3979334" cy="350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0" y="188052"/>
            <a:ext cx="3122510" cy="342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85" y="4523541"/>
            <a:ext cx="3699824" cy="220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988949" y="3663630"/>
            <a:ext cx="1174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dirty="0"/>
              <a:t>Aber &amp; Melillo 1991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5145088" y="6689539"/>
            <a:ext cx="1371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dirty="0"/>
              <a:t>Swank &amp; Douglas 1977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27F328-B0FF-D84B-B7C0-90A486C25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358" y="604814"/>
            <a:ext cx="2536330" cy="3058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E2B6A1-7C0E-2546-B2F6-223ADE3A762E}"/>
              </a:ext>
            </a:extLst>
          </p:cNvPr>
          <p:cNvSpPr txBox="1"/>
          <p:nvPr/>
        </p:nvSpPr>
        <p:spPr>
          <a:xfrm>
            <a:off x="4601462" y="298702"/>
            <a:ext cx="1478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err="1"/>
              <a:t>Fernow</a:t>
            </a:r>
            <a:r>
              <a:rPr lang="en-US" sz="800" dirty="0"/>
              <a:t> Experimental Forest</a:t>
            </a:r>
          </a:p>
          <a:p>
            <a:pPr algn="ctr"/>
            <a:r>
              <a:rPr lang="en-US" sz="800" dirty="0"/>
              <a:t>Parsons, WV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60350" y="585788"/>
            <a:ext cx="659765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</a:rPr>
              <a:t>Recent changes in the hydrologic cycle.</a:t>
            </a:r>
          </a:p>
          <a:p>
            <a:r>
              <a:rPr lang="en-US">
                <a:latin typeface="Times New Roman" pitchFamily="18" charset="0"/>
              </a:rPr>
              <a:t>=======================</a:t>
            </a:r>
          </a:p>
          <a:p>
            <a:r>
              <a:rPr lang="en-US">
                <a:latin typeface="Times New Roman" pitchFamily="18" charset="0"/>
              </a:rPr>
              <a:t>Streamflow has increased globally by 3% during the last</a:t>
            </a:r>
          </a:p>
          <a:p>
            <a:r>
              <a:rPr lang="en-US">
                <a:latin typeface="Times New Roman" pitchFamily="18" charset="0"/>
              </a:rPr>
              <a:t>65 years</a:t>
            </a: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Precipitation on land has increased globally by 1% during the last 100 years.</a:t>
            </a:r>
          </a:p>
          <a:p>
            <a:r>
              <a:rPr lang="en-US">
                <a:latin typeface="Times New Roman" pitchFamily="18" charset="0"/>
              </a:rPr>
              <a:t>=======================</a:t>
            </a:r>
          </a:p>
          <a:p>
            <a:r>
              <a:rPr lang="en-US" b="1" i="1">
                <a:latin typeface="Times New Roman" pitchFamily="18" charset="0"/>
              </a:rPr>
              <a:t>What fraction of the increased streamflow could be due to the increase in precipitation?</a:t>
            </a: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Since R</a:t>
            </a:r>
            <a:r>
              <a:rPr lang="en-US" baseline="-25000">
                <a:latin typeface="Times New Roman" pitchFamily="18" charset="0"/>
              </a:rPr>
              <a:t>ocean</a:t>
            </a:r>
            <a:r>
              <a:rPr lang="en-US">
                <a:latin typeface="Times New Roman" pitchFamily="18" charset="0"/>
              </a:rPr>
              <a:t> = 40, 000 km</a:t>
            </a:r>
            <a:r>
              <a:rPr lang="en-US" baseline="30000">
                <a:latin typeface="Times New Roman" pitchFamily="18" charset="0"/>
              </a:rPr>
              <a:t>3</a:t>
            </a:r>
            <a:r>
              <a:rPr lang="en-US">
                <a:latin typeface="Times New Roman" pitchFamily="18" charset="0"/>
              </a:rPr>
              <a:t>/yr, then</a:t>
            </a:r>
          </a:p>
          <a:p>
            <a:r>
              <a:rPr lang="en-US">
                <a:latin typeface="Times New Roman" pitchFamily="18" charset="0"/>
              </a:rPr>
              <a:t>R</a:t>
            </a:r>
            <a:r>
              <a:rPr lang="en-US" baseline="-25000">
                <a:latin typeface="Times New Roman" pitchFamily="18" charset="0"/>
              </a:rPr>
              <a:t>ocean</a:t>
            </a:r>
            <a:r>
              <a:rPr lang="en-US">
                <a:latin typeface="Times New Roman" pitchFamily="18" charset="0"/>
              </a:rPr>
              <a:t> has increased at a rate of 1,200 km</a:t>
            </a:r>
            <a:r>
              <a:rPr lang="en-US" baseline="30000">
                <a:latin typeface="Times New Roman" pitchFamily="18" charset="0"/>
              </a:rPr>
              <a:t>3</a:t>
            </a:r>
            <a:r>
              <a:rPr lang="en-US">
                <a:latin typeface="Times New Roman" pitchFamily="18" charset="0"/>
              </a:rPr>
              <a:t>/65 years = 18.4 km</a:t>
            </a:r>
            <a:r>
              <a:rPr lang="en-US" baseline="30000">
                <a:latin typeface="Times New Roman" pitchFamily="18" charset="0"/>
              </a:rPr>
              <a:t>3</a:t>
            </a:r>
            <a:r>
              <a:rPr lang="en-US">
                <a:latin typeface="Times New Roman" pitchFamily="18" charset="0"/>
              </a:rPr>
              <a:t>/yr</a:t>
            </a: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Since P</a:t>
            </a:r>
            <a:r>
              <a:rPr lang="en-US" baseline="-25000">
                <a:latin typeface="Times New Roman" pitchFamily="18" charset="0"/>
              </a:rPr>
              <a:t>land</a:t>
            </a:r>
            <a:r>
              <a:rPr lang="en-US">
                <a:latin typeface="Times New Roman" pitchFamily="18" charset="0"/>
              </a:rPr>
              <a:t> = 111,000 km</a:t>
            </a:r>
            <a:r>
              <a:rPr lang="en-US" baseline="30000">
                <a:latin typeface="Times New Roman" pitchFamily="18" charset="0"/>
              </a:rPr>
              <a:t>3</a:t>
            </a:r>
            <a:r>
              <a:rPr lang="en-US">
                <a:latin typeface="Times New Roman" pitchFamily="18" charset="0"/>
              </a:rPr>
              <a:t>/yr, then</a:t>
            </a:r>
          </a:p>
          <a:p>
            <a:r>
              <a:rPr lang="en-US">
                <a:latin typeface="Times New Roman" pitchFamily="18" charset="0"/>
              </a:rPr>
              <a:t>P</a:t>
            </a:r>
            <a:r>
              <a:rPr lang="en-US" baseline="-25000">
                <a:latin typeface="Times New Roman" pitchFamily="18" charset="0"/>
              </a:rPr>
              <a:t>land</a:t>
            </a:r>
            <a:r>
              <a:rPr lang="en-US">
                <a:latin typeface="Times New Roman" pitchFamily="18" charset="0"/>
              </a:rPr>
              <a:t> had increased at a rate of 1,110 km</a:t>
            </a:r>
            <a:r>
              <a:rPr lang="en-US" baseline="30000">
                <a:latin typeface="Times New Roman" pitchFamily="18" charset="0"/>
              </a:rPr>
              <a:t>3</a:t>
            </a:r>
            <a:r>
              <a:rPr lang="en-US">
                <a:latin typeface="Times New Roman" pitchFamily="18" charset="0"/>
              </a:rPr>
              <a:t>/100 yrs = 11 km</a:t>
            </a:r>
            <a:r>
              <a:rPr lang="en-US" baseline="30000">
                <a:latin typeface="Times New Roman" pitchFamily="18" charset="0"/>
              </a:rPr>
              <a:t>3</a:t>
            </a:r>
            <a:r>
              <a:rPr lang="en-US">
                <a:latin typeface="Times New Roman" pitchFamily="18" charset="0"/>
              </a:rPr>
              <a:t>/yr</a:t>
            </a: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Of the increased runoff to the Ocean, at most ~ 60% (11/18.4*100) can be explained by the increased amount of precipitation over land.</a:t>
            </a:r>
          </a:p>
          <a:p>
            <a:endParaRPr lang="en-US">
              <a:latin typeface="Times New Roman" pitchFamily="18" charset="0"/>
            </a:endParaRPr>
          </a:p>
          <a:p>
            <a:endParaRPr lang="en-US">
              <a:latin typeface="Times New Roman" pitchFamily="18" charset="0"/>
            </a:endParaRPr>
          </a:p>
          <a:p>
            <a:r>
              <a:rPr lang="en-US" b="1" i="1">
                <a:latin typeface="Times New Roman" pitchFamily="18" charset="0"/>
              </a:rPr>
              <a:t>This would leave at least 40% of the increased due to other factors.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477838"/>
            <a:ext cx="3625850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1785938"/>
            <a:ext cx="3001962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4706938"/>
            <a:ext cx="4040187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5773738"/>
            <a:ext cx="3176587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3700463" y="8456613"/>
            <a:ext cx="1038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PNAS 2007</a:t>
            </a:r>
          </a:p>
        </p:txBody>
      </p:sp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2971800" y="2062163"/>
            <a:ext cx="1476375" cy="103187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1447800" y="2171700"/>
            <a:ext cx="2995613" cy="103188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1457325" y="2278063"/>
            <a:ext cx="2024063" cy="1016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1443038" y="3071813"/>
            <a:ext cx="2443162" cy="103187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3167063" y="2957513"/>
            <a:ext cx="1228725" cy="103187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2085975" y="3205163"/>
            <a:ext cx="2300288" cy="103187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7" name="Rectangle 13"/>
          <p:cNvSpPr>
            <a:spLocks noChangeArrowheads="1"/>
          </p:cNvSpPr>
          <p:nvPr/>
        </p:nvSpPr>
        <p:spPr bwMode="auto">
          <a:xfrm>
            <a:off x="1423988" y="3319463"/>
            <a:ext cx="2266950" cy="103187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2538413" y="6234113"/>
            <a:ext cx="2109787" cy="1524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9" name="Rectangle 15"/>
          <p:cNvSpPr>
            <a:spLocks noChangeArrowheads="1"/>
          </p:cNvSpPr>
          <p:nvPr/>
        </p:nvSpPr>
        <p:spPr bwMode="auto">
          <a:xfrm>
            <a:off x="1595438" y="6491288"/>
            <a:ext cx="3048000" cy="150812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0" name="Rectangle 16"/>
          <p:cNvSpPr>
            <a:spLocks noChangeArrowheads="1"/>
          </p:cNvSpPr>
          <p:nvPr/>
        </p:nvSpPr>
        <p:spPr bwMode="auto">
          <a:xfrm>
            <a:off x="1600200" y="6373813"/>
            <a:ext cx="3048000" cy="149225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1" name="Rectangle 17"/>
          <p:cNvSpPr>
            <a:spLocks noChangeArrowheads="1"/>
          </p:cNvSpPr>
          <p:nvPr/>
        </p:nvSpPr>
        <p:spPr bwMode="auto">
          <a:xfrm>
            <a:off x="1600200" y="6610350"/>
            <a:ext cx="1757363" cy="15081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Rectangle 18"/>
          <p:cNvSpPr>
            <a:spLocks noChangeArrowheads="1"/>
          </p:cNvSpPr>
          <p:nvPr/>
        </p:nvSpPr>
        <p:spPr bwMode="auto">
          <a:xfrm>
            <a:off x="1590675" y="7891463"/>
            <a:ext cx="766763" cy="1524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3" name="Rectangle 19"/>
          <p:cNvSpPr>
            <a:spLocks noChangeArrowheads="1"/>
          </p:cNvSpPr>
          <p:nvPr/>
        </p:nvSpPr>
        <p:spPr bwMode="auto">
          <a:xfrm>
            <a:off x="1600200" y="8015288"/>
            <a:ext cx="2828925" cy="150812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EE966E4-4077-B548-AE9A-6ACFA7947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844550"/>
            <a:ext cx="5778500" cy="745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0E4E61-219A-F940-9AA4-DBECA98208C7}"/>
              </a:ext>
            </a:extLst>
          </p:cNvPr>
          <p:cNvSpPr txBox="1"/>
          <p:nvPr/>
        </p:nvSpPr>
        <p:spPr>
          <a:xfrm>
            <a:off x="616228" y="521384"/>
            <a:ext cx="577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Humans appropriate &gt;50% of the accessible freshwater on Earth</a:t>
            </a:r>
          </a:p>
        </p:txBody>
      </p:sp>
    </p:spTree>
    <p:extLst>
      <p:ext uri="{BB962C8B-B14F-4D97-AF65-F5344CB8AC3E}">
        <p14:creationId xmlns:p14="http://schemas.microsoft.com/office/powerpoint/2010/main" val="2953375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652463"/>
            <a:ext cx="5719763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914525" y="874713"/>
            <a:ext cx="388302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Change in flow of Colorado River</a:t>
            </a:r>
            <a:r>
              <a:rPr lang="en-US" sz="1200" b="1">
                <a:latin typeface="Times New Roman" pitchFamily="18" charset="0"/>
              </a:rPr>
              <a:t> </a:t>
            </a: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641850"/>
            <a:ext cx="46228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017588" y="4756150"/>
            <a:ext cx="4440237" cy="582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From 1973 to 1987 the Aral dropped from the 4</a:t>
            </a:r>
            <a:r>
              <a:rPr lang="en-US" sz="1600" baseline="30000"/>
              <a:t>th</a:t>
            </a:r>
            <a:r>
              <a:rPr lang="en-US" sz="1600"/>
              <a:t> to the 6</a:t>
            </a:r>
            <a:r>
              <a:rPr lang="en-US" sz="1600" baseline="30000"/>
              <a:t>th</a:t>
            </a:r>
            <a:r>
              <a:rPr lang="en-US" sz="1600"/>
              <a:t> among the world’s largest lakes.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BCBDB84-AD94-5343-84B9-16455DF9D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89" y="5101625"/>
            <a:ext cx="4549822" cy="2887244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1DF8495-2508-194C-9A4E-6434DD598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35" y="1280819"/>
            <a:ext cx="4811776" cy="3370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A0AA2A-732A-CF4C-BD9A-617C8817F6F8}"/>
              </a:ext>
            </a:extLst>
          </p:cNvPr>
          <p:cNvSpPr txBox="1"/>
          <p:nvPr/>
        </p:nvSpPr>
        <p:spPr>
          <a:xfrm>
            <a:off x="391890" y="8071943"/>
            <a:ext cx="615755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In the east, the reflectance of these rivers shifted to yellowish-red wavelengths, indicating a greater load of suspended sediments. In the west, the reflectance of rivers has shifted to the blue-green end of the spectrum, perhaps as a result of a proliferation of dams that slow the flow of rivers and allow sediments to settle out.</a:t>
            </a:r>
          </a:p>
          <a:p>
            <a:r>
              <a:rPr lang="en-US" sz="1000" dirty="0"/>
              <a:t>				</a:t>
            </a:r>
            <a:r>
              <a:rPr lang="en-US" sz="500" dirty="0"/>
              <a:t>Schlesinger 2021</a:t>
            </a:r>
          </a:p>
          <a:p>
            <a:r>
              <a:rPr lang="en-US" sz="500" dirty="0"/>
              <a:t>				Translational Ecology</a:t>
            </a:r>
          </a:p>
          <a:p>
            <a:r>
              <a:rPr lang="en-US" sz="500" dirty="0"/>
              <a:t>				https://</a:t>
            </a:r>
            <a:r>
              <a:rPr lang="en-US" sz="500" dirty="0" err="1"/>
              <a:t>blogs.nicholas.duke.edu</a:t>
            </a:r>
            <a:r>
              <a:rPr lang="en-US" sz="500" dirty="0"/>
              <a:t>/</a:t>
            </a:r>
            <a:r>
              <a:rPr lang="en-US" sz="500" dirty="0" err="1"/>
              <a:t>citizenscientist</a:t>
            </a:r>
            <a:r>
              <a:rPr lang="en-US" sz="500" dirty="0"/>
              <a:t>/the-source-of-the-yellow-river/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64B9B2-5617-B74F-96A6-117E62F67AEB}"/>
              </a:ext>
            </a:extLst>
          </p:cNvPr>
          <p:cNvSpPr/>
          <p:nvPr/>
        </p:nvSpPr>
        <p:spPr>
          <a:xfrm>
            <a:off x="1198179" y="7863181"/>
            <a:ext cx="518010" cy="226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7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68" y="137886"/>
            <a:ext cx="5162550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60" y="2929407"/>
            <a:ext cx="3148582" cy="275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30871" y="6070311"/>
            <a:ext cx="3596258" cy="2291924"/>
            <a:chOff x="3648075" y="3346450"/>
            <a:chExt cx="2886075" cy="1966913"/>
          </a:xfrm>
        </p:grpSpPr>
        <p:pic>
          <p:nvPicPr>
            <p:cNvPr id="8499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075" y="3346450"/>
              <a:ext cx="2886075" cy="196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724400" y="4891087"/>
              <a:ext cx="26000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/>
                <a:t>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200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252913"/>
            <a:ext cx="538797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538163"/>
            <a:ext cx="641826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895850" y="2760663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Kump et al. 2004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61" y="3607660"/>
            <a:ext cx="3372410" cy="22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8861" y="524439"/>
            <a:ext cx="3820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White cliffs of Dover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6057267"/>
            <a:ext cx="62865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86" y="1351263"/>
            <a:ext cx="2808560" cy="20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713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EC8043-9C48-D94E-BE58-B5A2E8F7DA65}"/>
              </a:ext>
            </a:extLst>
          </p:cNvPr>
          <p:cNvSpPr txBox="1"/>
          <p:nvPr/>
        </p:nvSpPr>
        <p:spPr>
          <a:xfrm>
            <a:off x="2216927" y="126305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Circulation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BB569A-C362-A840-A35D-9FFCF82D4457}"/>
              </a:ext>
            </a:extLst>
          </p:cNvPr>
          <p:cNvSpPr txBox="1"/>
          <p:nvPr/>
        </p:nvSpPr>
        <p:spPr>
          <a:xfrm>
            <a:off x="546009" y="246032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currents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EA2B4-6619-4746-B3CE-49505EC856FF}"/>
              </a:ext>
            </a:extLst>
          </p:cNvPr>
          <p:cNvSpPr txBox="1"/>
          <p:nvPr/>
        </p:nvSpPr>
        <p:spPr>
          <a:xfrm>
            <a:off x="546009" y="4869125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water circulation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F8E7D18-91B3-2C48-A0E7-3035E141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96" y="2709526"/>
            <a:ext cx="2855160" cy="182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Thermohaline circulation | oceanography | Britannica">
            <a:extLst>
              <a:ext uri="{FF2B5EF4-FFF2-40B4-BE49-F238E27FC236}">
                <a16:creationId xmlns:a16="http://schemas.microsoft.com/office/drawing/2014/main" id="{991E9AF3-B4BC-CB4C-80E7-58CA10CE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95" y="6385641"/>
            <a:ext cx="2855161" cy="19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40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685800" y="609600"/>
            <a:ext cx="57483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4400" b="1"/>
              <a:t>Hydrologic Cycle</a:t>
            </a:r>
            <a:br>
              <a:rPr lang="en-US" sz="4400" b="1"/>
            </a:br>
            <a:r>
              <a:rPr lang="en-US" sz="3600" b="1"/>
              <a:t>(water)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246063" y="2068513"/>
            <a:ext cx="64436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</a:pPr>
            <a:r>
              <a:rPr lang="en-US" sz="4000"/>
              <a:t>Processes:</a:t>
            </a:r>
            <a:endParaRPr lang="en-US" sz="3200"/>
          </a:p>
          <a:p>
            <a:pPr lvl="1">
              <a:spcBef>
                <a:spcPct val="20000"/>
              </a:spcBef>
            </a:pPr>
            <a:r>
              <a:rPr lang="en-US" sz="2800"/>
              <a:t>Precipitation</a:t>
            </a:r>
          </a:p>
          <a:p>
            <a:pPr lvl="1">
              <a:spcBef>
                <a:spcPct val="20000"/>
              </a:spcBef>
            </a:pPr>
            <a:r>
              <a:rPr lang="en-US" sz="2800"/>
              <a:t>Evaporation</a:t>
            </a:r>
          </a:p>
          <a:p>
            <a:pPr lvl="1">
              <a:spcBef>
                <a:spcPct val="20000"/>
              </a:spcBef>
            </a:pPr>
            <a:r>
              <a:rPr lang="en-US" sz="2800"/>
              <a:t>Transpiration - </a:t>
            </a:r>
            <a:r>
              <a:rPr lang="en-US" sz="2800" i="1"/>
              <a:t>evaporation from leaves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sz="2800"/>
              <a:t>Runoff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173038" y="5848350"/>
            <a:ext cx="6370637" cy="29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ctr" defTabSz="635000">
              <a:lnSpc>
                <a:spcPct val="75000"/>
              </a:lnSpc>
              <a:spcBef>
                <a:spcPct val="20000"/>
              </a:spcBef>
            </a:pPr>
            <a:r>
              <a:rPr lang="en-US" sz="3200"/>
              <a:t>Fluxes</a:t>
            </a:r>
          </a:p>
          <a:p>
            <a:pPr marL="342900" indent="-342900" algn="ctr" defTabSz="635000">
              <a:lnSpc>
                <a:spcPct val="75000"/>
              </a:lnSpc>
              <a:spcBef>
                <a:spcPct val="20000"/>
              </a:spcBef>
            </a:pPr>
            <a:endParaRPr lang="en-US" sz="3200"/>
          </a:p>
          <a:p>
            <a:pPr marL="742950" lvl="1" indent="-285750" algn="ctr" defTabSz="635000">
              <a:lnSpc>
                <a:spcPct val="75000"/>
              </a:lnSpc>
              <a:spcBef>
                <a:spcPct val="20000"/>
              </a:spcBef>
            </a:pPr>
            <a:r>
              <a:rPr lang="en-US" sz="2400"/>
              <a:t>Oceans - E &gt; P </a:t>
            </a:r>
            <a:r>
              <a:rPr lang="en-US" sz="3200">
                <a:latin typeface="Symbol" pitchFamily="18" charset="2"/>
              </a:rPr>
              <a:t>\ </a:t>
            </a:r>
            <a:r>
              <a:rPr lang="en-US" sz="2400"/>
              <a:t>net transport of vapor to land</a:t>
            </a:r>
          </a:p>
          <a:p>
            <a:pPr marL="742950" lvl="1" indent="-285750" algn="ctr" defTabSz="635000">
              <a:lnSpc>
                <a:spcPct val="75000"/>
              </a:lnSpc>
              <a:spcBef>
                <a:spcPct val="20000"/>
              </a:spcBef>
            </a:pPr>
            <a:endParaRPr lang="en-US" sz="2400"/>
          </a:p>
          <a:p>
            <a:pPr marL="742950" lvl="1" indent="-285750" algn="ctr" defTabSz="635000">
              <a:lnSpc>
                <a:spcPct val="85000"/>
              </a:lnSpc>
              <a:spcBef>
                <a:spcPct val="20000"/>
              </a:spcBef>
            </a:pPr>
            <a:r>
              <a:rPr lang="en-US" sz="2400"/>
              <a:t>Land - ET &lt; P </a:t>
            </a:r>
            <a:r>
              <a:rPr lang="en-US" sz="3200">
                <a:latin typeface="Symbol" pitchFamily="18" charset="2"/>
              </a:rPr>
              <a:t>\</a:t>
            </a:r>
            <a:r>
              <a:rPr lang="en-US" sz="2400"/>
              <a:t> net runoff to ocean (ca. 1/3 of P = 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742122" y="1507420"/>
            <a:ext cx="193971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b="1" dirty="0"/>
              <a:t>Coriolis Effect</a:t>
            </a:r>
            <a:endParaRPr lang="en-US" sz="1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586566-99B4-A840-8193-4ADD0E85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32" y="6642100"/>
            <a:ext cx="3795036" cy="1279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341D40-3AE0-B141-97FB-CFAB108CD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22" y="2649214"/>
            <a:ext cx="4762224" cy="3259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A90B4-98D2-4746-B9AA-43DF483C4616}"/>
              </a:ext>
            </a:extLst>
          </p:cNvPr>
          <p:cNvSpPr txBox="1"/>
          <p:nvPr/>
        </p:nvSpPr>
        <p:spPr>
          <a:xfrm>
            <a:off x="1351347" y="490247"/>
            <a:ext cx="41553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Surface currents</a:t>
            </a:r>
          </a:p>
          <a:p>
            <a:pPr algn="ctr"/>
            <a:r>
              <a:rPr lang="en-US" sz="2400" i="1" dirty="0"/>
              <a:t>Factors creating ocean gyres</a:t>
            </a:r>
          </a:p>
        </p:txBody>
      </p:sp>
    </p:spTree>
    <p:extLst>
      <p:ext uri="{BB962C8B-B14F-4D97-AF65-F5344CB8AC3E}">
        <p14:creationId xmlns:p14="http://schemas.microsoft.com/office/powerpoint/2010/main" val="5134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Oval 2"/>
          <p:cNvSpPr>
            <a:spLocks noChangeArrowheads="1"/>
          </p:cNvSpPr>
          <p:nvPr/>
        </p:nvSpPr>
        <p:spPr bwMode="auto">
          <a:xfrm>
            <a:off x="2054225" y="2201863"/>
            <a:ext cx="3810000" cy="3556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5" name="Line 3"/>
          <p:cNvSpPr>
            <a:spLocks noChangeShapeType="1"/>
          </p:cNvSpPr>
          <p:nvPr/>
        </p:nvSpPr>
        <p:spPr bwMode="auto">
          <a:xfrm>
            <a:off x="3521075" y="1928813"/>
            <a:ext cx="138113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5476" name="Group 4"/>
          <p:cNvGrpSpPr>
            <a:grpSpLocks/>
          </p:cNvGrpSpPr>
          <p:nvPr/>
        </p:nvGrpSpPr>
        <p:grpSpPr bwMode="auto">
          <a:xfrm>
            <a:off x="2125663" y="2278063"/>
            <a:ext cx="3600450" cy="3460750"/>
            <a:chOff x="1975" y="132"/>
            <a:chExt cx="2268" cy="2180"/>
          </a:xfrm>
        </p:grpSpPr>
        <p:sp>
          <p:nvSpPr>
            <p:cNvPr id="105477" name="Freeform 5"/>
            <p:cNvSpPr>
              <a:spLocks/>
            </p:cNvSpPr>
            <p:nvPr/>
          </p:nvSpPr>
          <p:spPr bwMode="auto">
            <a:xfrm>
              <a:off x="2326" y="176"/>
              <a:ext cx="1171" cy="424"/>
            </a:xfrm>
            <a:custGeom>
              <a:avLst/>
              <a:gdLst>
                <a:gd name="T0" fmla="*/ 0 w 1171"/>
                <a:gd name="T1" fmla="*/ 219 h 424"/>
                <a:gd name="T2" fmla="*/ 15 w 1171"/>
                <a:gd name="T3" fmla="*/ 307 h 424"/>
                <a:gd name="T4" fmla="*/ 74 w 1171"/>
                <a:gd name="T5" fmla="*/ 395 h 424"/>
                <a:gd name="T6" fmla="*/ 191 w 1171"/>
                <a:gd name="T7" fmla="*/ 424 h 424"/>
                <a:gd name="T8" fmla="*/ 352 w 1171"/>
                <a:gd name="T9" fmla="*/ 424 h 424"/>
                <a:gd name="T10" fmla="*/ 586 w 1171"/>
                <a:gd name="T11" fmla="*/ 424 h 424"/>
                <a:gd name="T12" fmla="*/ 761 w 1171"/>
                <a:gd name="T13" fmla="*/ 395 h 424"/>
                <a:gd name="T14" fmla="*/ 922 w 1171"/>
                <a:gd name="T15" fmla="*/ 292 h 424"/>
                <a:gd name="T16" fmla="*/ 1039 w 1171"/>
                <a:gd name="T17" fmla="*/ 234 h 424"/>
                <a:gd name="T18" fmla="*/ 1112 w 1171"/>
                <a:gd name="T19" fmla="*/ 175 h 424"/>
                <a:gd name="T20" fmla="*/ 1142 w 1171"/>
                <a:gd name="T21" fmla="*/ 87 h 424"/>
                <a:gd name="T22" fmla="*/ 1171 w 1171"/>
                <a:gd name="T23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1" h="424">
                  <a:moveTo>
                    <a:pt x="0" y="219"/>
                  </a:moveTo>
                  <a:lnTo>
                    <a:pt x="15" y="307"/>
                  </a:lnTo>
                  <a:lnTo>
                    <a:pt x="74" y="395"/>
                  </a:lnTo>
                  <a:lnTo>
                    <a:pt x="191" y="424"/>
                  </a:lnTo>
                  <a:lnTo>
                    <a:pt x="352" y="424"/>
                  </a:lnTo>
                  <a:lnTo>
                    <a:pt x="586" y="424"/>
                  </a:lnTo>
                  <a:lnTo>
                    <a:pt x="761" y="395"/>
                  </a:lnTo>
                  <a:lnTo>
                    <a:pt x="922" y="292"/>
                  </a:lnTo>
                  <a:lnTo>
                    <a:pt x="1039" y="234"/>
                  </a:lnTo>
                  <a:lnTo>
                    <a:pt x="1112" y="175"/>
                  </a:lnTo>
                  <a:lnTo>
                    <a:pt x="1142" y="87"/>
                  </a:lnTo>
                  <a:lnTo>
                    <a:pt x="1171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78" name="Freeform 6"/>
            <p:cNvSpPr>
              <a:spLocks/>
            </p:cNvSpPr>
            <p:nvPr/>
          </p:nvSpPr>
          <p:spPr bwMode="auto">
            <a:xfrm>
              <a:off x="1975" y="468"/>
              <a:ext cx="2034" cy="776"/>
            </a:xfrm>
            <a:custGeom>
              <a:avLst/>
              <a:gdLst>
                <a:gd name="T0" fmla="*/ 0 w 2034"/>
                <a:gd name="T1" fmla="*/ 425 h 776"/>
                <a:gd name="T2" fmla="*/ 190 w 2034"/>
                <a:gd name="T3" fmla="*/ 586 h 776"/>
                <a:gd name="T4" fmla="*/ 278 w 2034"/>
                <a:gd name="T5" fmla="*/ 644 h 776"/>
                <a:gd name="T6" fmla="*/ 381 w 2034"/>
                <a:gd name="T7" fmla="*/ 688 h 776"/>
                <a:gd name="T8" fmla="*/ 571 w 2034"/>
                <a:gd name="T9" fmla="*/ 761 h 776"/>
                <a:gd name="T10" fmla="*/ 746 w 2034"/>
                <a:gd name="T11" fmla="*/ 776 h 776"/>
                <a:gd name="T12" fmla="*/ 864 w 2034"/>
                <a:gd name="T13" fmla="*/ 776 h 776"/>
                <a:gd name="T14" fmla="*/ 1039 w 2034"/>
                <a:gd name="T15" fmla="*/ 732 h 776"/>
                <a:gd name="T16" fmla="*/ 1376 w 2034"/>
                <a:gd name="T17" fmla="*/ 659 h 776"/>
                <a:gd name="T18" fmla="*/ 1551 w 2034"/>
                <a:gd name="T19" fmla="*/ 586 h 776"/>
                <a:gd name="T20" fmla="*/ 1654 w 2034"/>
                <a:gd name="T21" fmla="*/ 513 h 776"/>
                <a:gd name="T22" fmla="*/ 1771 w 2034"/>
                <a:gd name="T23" fmla="*/ 425 h 776"/>
                <a:gd name="T24" fmla="*/ 1902 w 2034"/>
                <a:gd name="T25" fmla="*/ 308 h 776"/>
                <a:gd name="T26" fmla="*/ 1976 w 2034"/>
                <a:gd name="T27" fmla="*/ 161 h 776"/>
                <a:gd name="T28" fmla="*/ 2019 w 2034"/>
                <a:gd name="T29" fmla="*/ 88 h 776"/>
                <a:gd name="T30" fmla="*/ 2034 w 2034"/>
                <a:gd name="T31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34" h="776">
                  <a:moveTo>
                    <a:pt x="0" y="425"/>
                  </a:moveTo>
                  <a:lnTo>
                    <a:pt x="190" y="586"/>
                  </a:lnTo>
                  <a:lnTo>
                    <a:pt x="278" y="644"/>
                  </a:lnTo>
                  <a:lnTo>
                    <a:pt x="381" y="688"/>
                  </a:lnTo>
                  <a:lnTo>
                    <a:pt x="571" y="761"/>
                  </a:lnTo>
                  <a:lnTo>
                    <a:pt x="746" y="776"/>
                  </a:lnTo>
                  <a:lnTo>
                    <a:pt x="864" y="776"/>
                  </a:lnTo>
                  <a:lnTo>
                    <a:pt x="1039" y="732"/>
                  </a:lnTo>
                  <a:lnTo>
                    <a:pt x="1376" y="659"/>
                  </a:lnTo>
                  <a:lnTo>
                    <a:pt x="1551" y="586"/>
                  </a:lnTo>
                  <a:lnTo>
                    <a:pt x="1654" y="513"/>
                  </a:lnTo>
                  <a:lnTo>
                    <a:pt x="1771" y="425"/>
                  </a:lnTo>
                  <a:lnTo>
                    <a:pt x="1902" y="308"/>
                  </a:lnTo>
                  <a:lnTo>
                    <a:pt x="1976" y="161"/>
                  </a:lnTo>
                  <a:lnTo>
                    <a:pt x="2019" y="88"/>
                  </a:lnTo>
                  <a:lnTo>
                    <a:pt x="2034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79" name="Freeform 7"/>
            <p:cNvSpPr>
              <a:spLocks/>
            </p:cNvSpPr>
            <p:nvPr/>
          </p:nvSpPr>
          <p:spPr bwMode="auto">
            <a:xfrm>
              <a:off x="2736" y="1727"/>
              <a:ext cx="1434" cy="512"/>
            </a:xfrm>
            <a:custGeom>
              <a:avLst/>
              <a:gdLst>
                <a:gd name="T0" fmla="*/ 0 w 1434"/>
                <a:gd name="T1" fmla="*/ 512 h 512"/>
                <a:gd name="T2" fmla="*/ 410 w 1434"/>
                <a:gd name="T3" fmla="*/ 468 h 512"/>
                <a:gd name="T4" fmla="*/ 702 w 1434"/>
                <a:gd name="T5" fmla="*/ 439 h 512"/>
                <a:gd name="T6" fmla="*/ 951 w 1434"/>
                <a:gd name="T7" fmla="*/ 337 h 512"/>
                <a:gd name="T8" fmla="*/ 1185 w 1434"/>
                <a:gd name="T9" fmla="*/ 205 h 512"/>
                <a:gd name="T10" fmla="*/ 1302 w 1434"/>
                <a:gd name="T11" fmla="*/ 117 h 512"/>
                <a:gd name="T12" fmla="*/ 1434 w 1434"/>
                <a:gd name="T13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4" h="512">
                  <a:moveTo>
                    <a:pt x="0" y="512"/>
                  </a:moveTo>
                  <a:lnTo>
                    <a:pt x="410" y="468"/>
                  </a:lnTo>
                  <a:lnTo>
                    <a:pt x="702" y="439"/>
                  </a:lnTo>
                  <a:lnTo>
                    <a:pt x="951" y="337"/>
                  </a:lnTo>
                  <a:lnTo>
                    <a:pt x="1185" y="205"/>
                  </a:lnTo>
                  <a:lnTo>
                    <a:pt x="1302" y="117"/>
                  </a:lnTo>
                  <a:lnTo>
                    <a:pt x="1434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80" name="Freeform 8"/>
            <p:cNvSpPr>
              <a:spLocks/>
            </p:cNvSpPr>
            <p:nvPr/>
          </p:nvSpPr>
          <p:spPr bwMode="auto">
            <a:xfrm>
              <a:off x="2414" y="132"/>
              <a:ext cx="512" cy="2063"/>
            </a:xfrm>
            <a:custGeom>
              <a:avLst/>
              <a:gdLst>
                <a:gd name="T0" fmla="*/ 512 w 512"/>
                <a:gd name="T1" fmla="*/ 0 h 2063"/>
                <a:gd name="T2" fmla="*/ 264 w 512"/>
                <a:gd name="T3" fmla="*/ 278 h 2063"/>
                <a:gd name="T4" fmla="*/ 147 w 512"/>
                <a:gd name="T5" fmla="*/ 527 h 2063"/>
                <a:gd name="T6" fmla="*/ 44 w 512"/>
                <a:gd name="T7" fmla="*/ 732 h 2063"/>
                <a:gd name="T8" fmla="*/ 0 w 512"/>
                <a:gd name="T9" fmla="*/ 1171 h 2063"/>
                <a:gd name="T10" fmla="*/ 0 w 512"/>
                <a:gd name="T11" fmla="*/ 1522 h 2063"/>
                <a:gd name="T12" fmla="*/ 117 w 512"/>
                <a:gd name="T13" fmla="*/ 1873 h 2063"/>
                <a:gd name="T14" fmla="*/ 234 w 512"/>
                <a:gd name="T15" fmla="*/ 2005 h 2063"/>
                <a:gd name="T16" fmla="*/ 337 w 512"/>
                <a:gd name="T17" fmla="*/ 2063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2" h="2063">
                  <a:moveTo>
                    <a:pt x="512" y="0"/>
                  </a:moveTo>
                  <a:lnTo>
                    <a:pt x="264" y="278"/>
                  </a:lnTo>
                  <a:lnTo>
                    <a:pt x="147" y="527"/>
                  </a:lnTo>
                  <a:lnTo>
                    <a:pt x="44" y="732"/>
                  </a:lnTo>
                  <a:lnTo>
                    <a:pt x="0" y="1171"/>
                  </a:lnTo>
                  <a:lnTo>
                    <a:pt x="0" y="1522"/>
                  </a:lnTo>
                  <a:lnTo>
                    <a:pt x="117" y="1873"/>
                  </a:lnTo>
                  <a:lnTo>
                    <a:pt x="234" y="2005"/>
                  </a:lnTo>
                  <a:lnTo>
                    <a:pt x="337" y="2063"/>
                  </a:lnTo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81" name="Freeform 9"/>
            <p:cNvSpPr>
              <a:spLocks/>
            </p:cNvSpPr>
            <p:nvPr/>
          </p:nvSpPr>
          <p:spPr bwMode="auto">
            <a:xfrm>
              <a:off x="2824" y="132"/>
              <a:ext cx="395" cy="2180"/>
            </a:xfrm>
            <a:custGeom>
              <a:avLst/>
              <a:gdLst>
                <a:gd name="T0" fmla="*/ 117 w 395"/>
                <a:gd name="T1" fmla="*/ 0 h 2180"/>
                <a:gd name="T2" fmla="*/ 44 w 395"/>
                <a:gd name="T3" fmla="*/ 292 h 2180"/>
                <a:gd name="T4" fmla="*/ 0 w 395"/>
                <a:gd name="T5" fmla="*/ 556 h 2180"/>
                <a:gd name="T6" fmla="*/ 0 w 395"/>
                <a:gd name="T7" fmla="*/ 849 h 2180"/>
                <a:gd name="T8" fmla="*/ 0 w 395"/>
                <a:gd name="T9" fmla="*/ 1156 h 2180"/>
                <a:gd name="T10" fmla="*/ 29 w 395"/>
                <a:gd name="T11" fmla="*/ 1390 h 2180"/>
                <a:gd name="T12" fmla="*/ 73 w 395"/>
                <a:gd name="T13" fmla="*/ 1580 h 2180"/>
                <a:gd name="T14" fmla="*/ 190 w 395"/>
                <a:gd name="T15" fmla="*/ 1917 h 2180"/>
                <a:gd name="T16" fmla="*/ 307 w 395"/>
                <a:gd name="T17" fmla="*/ 2078 h 2180"/>
                <a:gd name="T18" fmla="*/ 395 w 395"/>
                <a:gd name="T19" fmla="*/ 2180 h 2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2180">
                  <a:moveTo>
                    <a:pt x="117" y="0"/>
                  </a:moveTo>
                  <a:lnTo>
                    <a:pt x="44" y="292"/>
                  </a:lnTo>
                  <a:lnTo>
                    <a:pt x="0" y="556"/>
                  </a:lnTo>
                  <a:lnTo>
                    <a:pt x="0" y="849"/>
                  </a:lnTo>
                  <a:lnTo>
                    <a:pt x="0" y="1156"/>
                  </a:lnTo>
                  <a:lnTo>
                    <a:pt x="29" y="1390"/>
                  </a:lnTo>
                  <a:lnTo>
                    <a:pt x="73" y="1580"/>
                  </a:lnTo>
                  <a:lnTo>
                    <a:pt x="190" y="1917"/>
                  </a:lnTo>
                  <a:lnTo>
                    <a:pt x="307" y="2078"/>
                  </a:lnTo>
                  <a:lnTo>
                    <a:pt x="395" y="218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82" name="Freeform 10"/>
            <p:cNvSpPr>
              <a:spLocks/>
            </p:cNvSpPr>
            <p:nvPr/>
          </p:nvSpPr>
          <p:spPr bwMode="auto">
            <a:xfrm>
              <a:off x="1975" y="834"/>
              <a:ext cx="2268" cy="981"/>
            </a:xfrm>
            <a:custGeom>
              <a:avLst/>
              <a:gdLst>
                <a:gd name="T0" fmla="*/ 2268 w 2268"/>
                <a:gd name="T1" fmla="*/ 0 h 981"/>
                <a:gd name="T2" fmla="*/ 2195 w 2268"/>
                <a:gd name="T3" fmla="*/ 278 h 981"/>
                <a:gd name="T4" fmla="*/ 2122 w 2268"/>
                <a:gd name="T5" fmla="*/ 512 h 981"/>
                <a:gd name="T6" fmla="*/ 1888 w 2268"/>
                <a:gd name="T7" fmla="*/ 688 h 981"/>
                <a:gd name="T8" fmla="*/ 1683 w 2268"/>
                <a:gd name="T9" fmla="*/ 834 h 981"/>
                <a:gd name="T10" fmla="*/ 1522 w 2268"/>
                <a:gd name="T11" fmla="*/ 893 h 981"/>
                <a:gd name="T12" fmla="*/ 1259 w 2268"/>
                <a:gd name="T13" fmla="*/ 966 h 981"/>
                <a:gd name="T14" fmla="*/ 1142 w 2268"/>
                <a:gd name="T15" fmla="*/ 981 h 981"/>
                <a:gd name="T16" fmla="*/ 864 w 2268"/>
                <a:gd name="T17" fmla="*/ 981 h 981"/>
                <a:gd name="T18" fmla="*/ 571 w 2268"/>
                <a:gd name="T19" fmla="*/ 952 h 981"/>
                <a:gd name="T20" fmla="*/ 351 w 2268"/>
                <a:gd name="T21" fmla="*/ 908 h 981"/>
                <a:gd name="T22" fmla="*/ 220 w 2268"/>
                <a:gd name="T23" fmla="*/ 834 h 981"/>
                <a:gd name="T24" fmla="*/ 103 w 2268"/>
                <a:gd name="T25" fmla="*/ 761 h 981"/>
                <a:gd name="T26" fmla="*/ 0 w 2268"/>
                <a:gd name="T27" fmla="*/ 659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8" h="981">
                  <a:moveTo>
                    <a:pt x="2268" y="0"/>
                  </a:moveTo>
                  <a:lnTo>
                    <a:pt x="2195" y="278"/>
                  </a:lnTo>
                  <a:lnTo>
                    <a:pt x="2122" y="512"/>
                  </a:lnTo>
                  <a:lnTo>
                    <a:pt x="1888" y="688"/>
                  </a:lnTo>
                  <a:lnTo>
                    <a:pt x="1683" y="834"/>
                  </a:lnTo>
                  <a:lnTo>
                    <a:pt x="1522" y="893"/>
                  </a:lnTo>
                  <a:lnTo>
                    <a:pt x="1259" y="966"/>
                  </a:lnTo>
                  <a:lnTo>
                    <a:pt x="1142" y="981"/>
                  </a:lnTo>
                  <a:lnTo>
                    <a:pt x="864" y="981"/>
                  </a:lnTo>
                  <a:lnTo>
                    <a:pt x="571" y="952"/>
                  </a:lnTo>
                  <a:lnTo>
                    <a:pt x="351" y="908"/>
                  </a:lnTo>
                  <a:lnTo>
                    <a:pt x="220" y="834"/>
                  </a:lnTo>
                  <a:lnTo>
                    <a:pt x="103" y="761"/>
                  </a:lnTo>
                  <a:lnTo>
                    <a:pt x="0" y="65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3252788" y="1471613"/>
            <a:ext cx="4413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N</a:t>
            </a: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4283075" y="1700213"/>
            <a:ext cx="7493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60 </a:t>
            </a:r>
            <a:r>
              <a:rPr lang="en-US" sz="2800" baseline="30000">
                <a:latin typeface="Times New Roman" pitchFamily="18" charset="0"/>
              </a:rPr>
              <a:t>o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5281613" y="2233613"/>
            <a:ext cx="7493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30 </a:t>
            </a:r>
            <a:r>
              <a:rPr lang="en-US" sz="2800" baseline="30000">
                <a:latin typeface="Times New Roman" pitchFamily="18" charset="0"/>
              </a:rPr>
              <a:t>o</a:t>
            </a: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5789613" y="3001963"/>
            <a:ext cx="571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0 </a:t>
            </a:r>
            <a:r>
              <a:rPr lang="en-US" sz="2800" baseline="30000">
                <a:latin typeface="Times New Roman" pitchFamily="18" charset="0"/>
              </a:rPr>
              <a:t>o</a:t>
            </a: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5840413" y="4373563"/>
            <a:ext cx="7493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30 </a:t>
            </a:r>
            <a:r>
              <a:rPr lang="en-US" sz="2800" baseline="30000">
                <a:latin typeface="Times New Roman" pitchFamily="18" charset="0"/>
              </a:rPr>
              <a:t>o</a:t>
            </a: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911225" y="2305050"/>
            <a:ext cx="1655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835 km/hr</a:t>
            </a:r>
          </a:p>
        </p:txBody>
      </p:sp>
      <p:sp>
        <p:nvSpPr>
          <p:cNvPr id="105489" name="Text Box 17"/>
          <p:cNvSpPr txBox="1">
            <a:spLocks noChangeArrowheads="1"/>
          </p:cNvSpPr>
          <p:nvPr/>
        </p:nvSpPr>
        <p:spPr bwMode="auto">
          <a:xfrm>
            <a:off x="166688" y="3162300"/>
            <a:ext cx="18335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1446 km/hr</a:t>
            </a:r>
          </a:p>
        </p:txBody>
      </p:sp>
      <p:sp>
        <p:nvSpPr>
          <p:cNvPr id="105490" name="Text Box 18"/>
          <p:cNvSpPr txBox="1">
            <a:spLocks noChangeArrowheads="1"/>
          </p:cNvSpPr>
          <p:nvPr/>
        </p:nvSpPr>
        <p:spPr bwMode="auto">
          <a:xfrm>
            <a:off x="185738" y="4164013"/>
            <a:ext cx="18335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1670 km/hr</a:t>
            </a:r>
          </a:p>
        </p:txBody>
      </p:sp>
      <p:sp>
        <p:nvSpPr>
          <p:cNvPr id="105491" name="Text Box 19"/>
          <p:cNvSpPr txBox="1">
            <a:spLocks noChangeArrowheads="1"/>
          </p:cNvSpPr>
          <p:nvPr/>
        </p:nvSpPr>
        <p:spPr bwMode="auto">
          <a:xfrm>
            <a:off x="1085850" y="7105650"/>
            <a:ext cx="469582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latin typeface="Times New Roman" pitchFamily="18" charset="0"/>
              </a:rPr>
              <a:t>1 km = 0.6214 miles (1038 mph @ Equator)</a:t>
            </a:r>
          </a:p>
        </p:txBody>
      </p:sp>
      <p:sp>
        <p:nvSpPr>
          <p:cNvPr id="105492" name="Text Box 20"/>
          <p:cNvSpPr txBox="1">
            <a:spLocks noChangeArrowheads="1"/>
          </p:cNvSpPr>
          <p:nvPr/>
        </p:nvSpPr>
        <p:spPr bwMode="auto">
          <a:xfrm>
            <a:off x="53975" y="354013"/>
            <a:ext cx="65659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Latitudinal differences in rotational speed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Oval 2"/>
          <p:cNvSpPr>
            <a:spLocks noChangeArrowheads="1"/>
          </p:cNvSpPr>
          <p:nvPr/>
        </p:nvSpPr>
        <p:spPr bwMode="auto">
          <a:xfrm>
            <a:off x="2095500" y="2151063"/>
            <a:ext cx="2366963" cy="218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Freeform 3"/>
          <p:cNvSpPr>
            <a:spLocks/>
          </p:cNvSpPr>
          <p:nvPr/>
        </p:nvSpPr>
        <p:spPr bwMode="auto">
          <a:xfrm>
            <a:off x="2122488" y="2622550"/>
            <a:ext cx="1033462" cy="971550"/>
          </a:xfrm>
          <a:custGeom>
            <a:avLst/>
            <a:gdLst>
              <a:gd name="T0" fmla="*/ 30 w 300"/>
              <a:gd name="T1" fmla="*/ 60 h 306"/>
              <a:gd name="T2" fmla="*/ 105 w 300"/>
              <a:gd name="T3" fmla="*/ 51 h 306"/>
              <a:gd name="T4" fmla="*/ 120 w 300"/>
              <a:gd name="T5" fmla="*/ 63 h 306"/>
              <a:gd name="T6" fmla="*/ 150 w 300"/>
              <a:gd name="T7" fmla="*/ 75 h 306"/>
              <a:gd name="T8" fmla="*/ 180 w 300"/>
              <a:gd name="T9" fmla="*/ 54 h 306"/>
              <a:gd name="T10" fmla="*/ 210 w 300"/>
              <a:gd name="T11" fmla="*/ 51 h 306"/>
              <a:gd name="T12" fmla="*/ 228 w 300"/>
              <a:gd name="T13" fmla="*/ 51 h 306"/>
              <a:gd name="T14" fmla="*/ 249 w 300"/>
              <a:gd name="T15" fmla="*/ 39 h 306"/>
              <a:gd name="T16" fmla="*/ 252 w 300"/>
              <a:gd name="T17" fmla="*/ 21 h 306"/>
              <a:gd name="T18" fmla="*/ 258 w 300"/>
              <a:gd name="T19" fmla="*/ 0 h 306"/>
              <a:gd name="T20" fmla="*/ 273 w 300"/>
              <a:gd name="T21" fmla="*/ 12 h 306"/>
              <a:gd name="T22" fmla="*/ 291 w 300"/>
              <a:gd name="T23" fmla="*/ 27 h 306"/>
              <a:gd name="T24" fmla="*/ 297 w 300"/>
              <a:gd name="T25" fmla="*/ 45 h 306"/>
              <a:gd name="T26" fmla="*/ 297 w 300"/>
              <a:gd name="T27" fmla="*/ 63 h 306"/>
              <a:gd name="T28" fmla="*/ 300 w 300"/>
              <a:gd name="T29" fmla="*/ 96 h 306"/>
              <a:gd name="T30" fmla="*/ 297 w 300"/>
              <a:gd name="T31" fmla="*/ 99 h 306"/>
              <a:gd name="T32" fmla="*/ 279 w 300"/>
              <a:gd name="T33" fmla="*/ 108 h 306"/>
              <a:gd name="T34" fmla="*/ 261 w 300"/>
              <a:gd name="T35" fmla="*/ 123 h 306"/>
              <a:gd name="T36" fmla="*/ 243 w 300"/>
              <a:gd name="T37" fmla="*/ 135 h 306"/>
              <a:gd name="T38" fmla="*/ 225 w 300"/>
              <a:gd name="T39" fmla="*/ 147 h 306"/>
              <a:gd name="T40" fmla="*/ 219 w 300"/>
              <a:gd name="T41" fmla="*/ 174 h 306"/>
              <a:gd name="T42" fmla="*/ 225 w 300"/>
              <a:gd name="T43" fmla="*/ 195 h 306"/>
              <a:gd name="T44" fmla="*/ 210 w 300"/>
              <a:gd name="T45" fmla="*/ 207 h 306"/>
              <a:gd name="T46" fmla="*/ 192 w 300"/>
              <a:gd name="T47" fmla="*/ 207 h 306"/>
              <a:gd name="T48" fmla="*/ 162 w 300"/>
              <a:gd name="T49" fmla="*/ 213 h 306"/>
              <a:gd name="T50" fmla="*/ 171 w 300"/>
              <a:gd name="T51" fmla="*/ 237 h 306"/>
              <a:gd name="T52" fmla="*/ 174 w 300"/>
              <a:gd name="T53" fmla="*/ 261 h 306"/>
              <a:gd name="T54" fmla="*/ 174 w 300"/>
              <a:gd name="T55" fmla="*/ 285 h 306"/>
              <a:gd name="T56" fmla="*/ 159 w 300"/>
              <a:gd name="T57" fmla="*/ 297 h 306"/>
              <a:gd name="T58" fmla="*/ 135 w 300"/>
              <a:gd name="T59" fmla="*/ 306 h 306"/>
              <a:gd name="T60" fmla="*/ 114 w 300"/>
              <a:gd name="T61" fmla="*/ 288 h 306"/>
              <a:gd name="T62" fmla="*/ 96 w 300"/>
              <a:gd name="T63" fmla="*/ 282 h 306"/>
              <a:gd name="T64" fmla="*/ 78 w 300"/>
              <a:gd name="T65" fmla="*/ 273 h 306"/>
              <a:gd name="T66" fmla="*/ 54 w 300"/>
              <a:gd name="T67" fmla="*/ 264 h 306"/>
              <a:gd name="T68" fmla="*/ 30 w 300"/>
              <a:gd name="T69" fmla="*/ 228 h 306"/>
              <a:gd name="T70" fmla="*/ 30 w 300"/>
              <a:gd name="T71" fmla="*/ 210 h 306"/>
              <a:gd name="T72" fmla="*/ 24 w 300"/>
              <a:gd name="T73" fmla="*/ 192 h 306"/>
              <a:gd name="T74" fmla="*/ 0 w 300"/>
              <a:gd name="T75" fmla="*/ 186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0" h="306">
                <a:moveTo>
                  <a:pt x="30" y="60"/>
                </a:moveTo>
                <a:lnTo>
                  <a:pt x="105" y="51"/>
                </a:lnTo>
                <a:lnTo>
                  <a:pt x="120" y="63"/>
                </a:lnTo>
                <a:lnTo>
                  <a:pt x="150" y="75"/>
                </a:lnTo>
                <a:lnTo>
                  <a:pt x="180" y="54"/>
                </a:lnTo>
                <a:lnTo>
                  <a:pt x="210" y="51"/>
                </a:lnTo>
                <a:lnTo>
                  <a:pt x="228" y="51"/>
                </a:lnTo>
                <a:lnTo>
                  <a:pt x="249" y="39"/>
                </a:lnTo>
                <a:lnTo>
                  <a:pt x="252" y="21"/>
                </a:lnTo>
                <a:lnTo>
                  <a:pt x="258" y="0"/>
                </a:lnTo>
                <a:lnTo>
                  <a:pt x="273" y="12"/>
                </a:lnTo>
                <a:lnTo>
                  <a:pt x="291" y="27"/>
                </a:lnTo>
                <a:lnTo>
                  <a:pt x="297" y="45"/>
                </a:lnTo>
                <a:lnTo>
                  <a:pt x="297" y="63"/>
                </a:lnTo>
                <a:lnTo>
                  <a:pt x="300" y="96"/>
                </a:lnTo>
                <a:cubicBezTo>
                  <a:pt x="299" y="97"/>
                  <a:pt x="298" y="98"/>
                  <a:pt x="297" y="99"/>
                </a:cubicBezTo>
                <a:lnTo>
                  <a:pt x="279" y="108"/>
                </a:lnTo>
                <a:lnTo>
                  <a:pt x="261" y="123"/>
                </a:lnTo>
                <a:lnTo>
                  <a:pt x="243" y="135"/>
                </a:lnTo>
                <a:lnTo>
                  <a:pt x="225" y="147"/>
                </a:lnTo>
                <a:lnTo>
                  <a:pt x="219" y="174"/>
                </a:lnTo>
                <a:lnTo>
                  <a:pt x="225" y="195"/>
                </a:lnTo>
                <a:lnTo>
                  <a:pt x="210" y="207"/>
                </a:lnTo>
                <a:lnTo>
                  <a:pt x="192" y="207"/>
                </a:lnTo>
                <a:lnTo>
                  <a:pt x="162" y="213"/>
                </a:lnTo>
                <a:lnTo>
                  <a:pt x="171" y="237"/>
                </a:lnTo>
                <a:lnTo>
                  <a:pt x="174" y="261"/>
                </a:lnTo>
                <a:lnTo>
                  <a:pt x="174" y="285"/>
                </a:lnTo>
                <a:lnTo>
                  <a:pt x="159" y="297"/>
                </a:lnTo>
                <a:lnTo>
                  <a:pt x="135" y="306"/>
                </a:lnTo>
                <a:lnTo>
                  <a:pt x="114" y="288"/>
                </a:lnTo>
                <a:lnTo>
                  <a:pt x="96" y="282"/>
                </a:lnTo>
                <a:lnTo>
                  <a:pt x="78" y="273"/>
                </a:lnTo>
                <a:lnTo>
                  <a:pt x="54" y="264"/>
                </a:lnTo>
                <a:lnTo>
                  <a:pt x="30" y="228"/>
                </a:lnTo>
                <a:lnTo>
                  <a:pt x="30" y="210"/>
                </a:lnTo>
                <a:lnTo>
                  <a:pt x="24" y="192"/>
                </a:lnTo>
                <a:lnTo>
                  <a:pt x="0" y="186"/>
                </a:lnTo>
              </a:path>
            </a:pathLst>
          </a:custGeom>
          <a:solidFill>
            <a:srgbClr val="9999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0" name="Freeform 4"/>
          <p:cNvSpPr>
            <a:spLocks/>
          </p:cNvSpPr>
          <p:nvPr/>
        </p:nvSpPr>
        <p:spPr bwMode="auto">
          <a:xfrm>
            <a:off x="3052763" y="2614613"/>
            <a:ext cx="1374775" cy="1676400"/>
          </a:xfrm>
          <a:custGeom>
            <a:avLst/>
            <a:gdLst>
              <a:gd name="T0" fmla="*/ 51 w 399"/>
              <a:gd name="T1" fmla="*/ 45 h 528"/>
              <a:gd name="T2" fmla="*/ 81 w 399"/>
              <a:gd name="T3" fmla="*/ 36 h 528"/>
              <a:gd name="T4" fmla="*/ 105 w 399"/>
              <a:gd name="T5" fmla="*/ 27 h 528"/>
              <a:gd name="T6" fmla="*/ 126 w 399"/>
              <a:gd name="T7" fmla="*/ 0 h 528"/>
              <a:gd name="T8" fmla="*/ 150 w 399"/>
              <a:gd name="T9" fmla="*/ 9 h 528"/>
              <a:gd name="T10" fmla="*/ 153 w 399"/>
              <a:gd name="T11" fmla="*/ 27 h 528"/>
              <a:gd name="T12" fmla="*/ 174 w 399"/>
              <a:gd name="T13" fmla="*/ 27 h 528"/>
              <a:gd name="T14" fmla="*/ 207 w 399"/>
              <a:gd name="T15" fmla="*/ 30 h 528"/>
              <a:gd name="T16" fmla="*/ 207 w 399"/>
              <a:gd name="T17" fmla="*/ 9 h 528"/>
              <a:gd name="T18" fmla="*/ 225 w 399"/>
              <a:gd name="T19" fmla="*/ 0 h 528"/>
              <a:gd name="T20" fmla="*/ 255 w 399"/>
              <a:gd name="T21" fmla="*/ 0 h 528"/>
              <a:gd name="T22" fmla="*/ 273 w 399"/>
              <a:gd name="T23" fmla="*/ 9 h 528"/>
              <a:gd name="T24" fmla="*/ 288 w 399"/>
              <a:gd name="T25" fmla="*/ 33 h 528"/>
              <a:gd name="T26" fmla="*/ 315 w 399"/>
              <a:gd name="T27" fmla="*/ 36 h 528"/>
              <a:gd name="T28" fmla="*/ 336 w 399"/>
              <a:gd name="T29" fmla="*/ 36 h 528"/>
              <a:gd name="T30" fmla="*/ 357 w 399"/>
              <a:gd name="T31" fmla="*/ 51 h 528"/>
              <a:gd name="T32" fmla="*/ 375 w 399"/>
              <a:gd name="T33" fmla="*/ 78 h 528"/>
              <a:gd name="T34" fmla="*/ 384 w 399"/>
              <a:gd name="T35" fmla="*/ 117 h 528"/>
              <a:gd name="T36" fmla="*/ 390 w 399"/>
              <a:gd name="T37" fmla="*/ 147 h 528"/>
              <a:gd name="T38" fmla="*/ 393 w 399"/>
              <a:gd name="T39" fmla="*/ 186 h 528"/>
              <a:gd name="T40" fmla="*/ 399 w 399"/>
              <a:gd name="T41" fmla="*/ 240 h 528"/>
              <a:gd name="T42" fmla="*/ 399 w 399"/>
              <a:gd name="T43" fmla="*/ 291 h 528"/>
              <a:gd name="T44" fmla="*/ 372 w 399"/>
              <a:gd name="T45" fmla="*/ 315 h 528"/>
              <a:gd name="T46" fmla="*/ 348 w 399"/>
              <a:gd name="T47" fmla="*/ 342 h 528"/>
              <a:gd name="T48" fmla="*/ 342 w 399"/>
              <a:gd name="T49" fmla="*/ 387 h 528"/>
              <a:gd name="T50" fmla="*/ 312 w 399"/>
              <a:gd name="T51" fmla="*/ 420 h 528"/>
              <a:gd name="T52" fmla="*/ 279 w 399"/>
              <a:gd name="T53" fmla="*/ 450 h 528"/>
              <a:gd name="T54" fmla="*/ 249 w 399"/>
              <a:gd name="T55" fmla="*/ 480 h 528"/>
              <a:gd name="T56" fmla="*/ 213 w 399"/>
              <a:gd name="T57" fmla="*/ 498 h 528"/>
              <a:gd name="T58" fmla="*/ 171 w 399"/>
              <a:gd name="T59" fmla="*/ 516 h 528"/>
              <a:gd name="T60" fmla="*/ 123 w 399"/>
              <a:gd name="T61" fmla="*/ 528 h 528"/>
              <a:gd name="T62" fmla="*/ 39 w 399"/>
              <a:gd name="T63" fmla="*/ 525 h 528"/>
              <a:gd name="T64" fmla="*/ 0 w 399"/>
              <a:gd name="T65" fmla="*/ 522 h 528"/>
              <a:gd name="T66" fmla="*/ 9 w 399"/>
              <a:gd name="T67" fmla="*/ 492 h 528"/>
              <a:gd name="T68" fmla="*/ 33 w 399"/>
              <a:gd name="T69" fmla="*/ 489 h 528"/>
              <a:gd name="T70" fmla="*/ 66 w 399"/>
              <a:gd name="T71" fmla="*/ 486 h 528"/>
              <a:gd name="T72" fmla="*/ 90 w 399"/>
              <a:gd name="T73" fmla="*/ 480 h 528"/>
              <a:gd name="T74" fmla="*/ 117 w 399"/>
              <a:gd name="T75" fmla="*/ 465 h 528"/>
              <a:gd name="T76" fmla="*/ 159 w 399"/>
              <a:gd name="T77" fmla="*/ 456 h 528"/>
              <a:gd name="T78" fmla="*/ 183 w 399"/>
              <a:gd name="T79" fmla="*/ 456 h 528"/>
              <a:gd name="T80" fmla="*/ 204 w 399"/>
              <a:gd name="T81" fmla="*/ 450 h 528"/>
              <a:gd name="T82" fmla="*/ 216 w 399"/>
              <a:gd name="T83" fmla="*/ 429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99" h="528">
                <a:moveTo>
                  <a:pt x="51" y="45"/>
                </a:moveTo>
                <a:lnTo>
                  <a:pt x="81" y="36"/>
                </a:lnTo>
                <a:lnTo>
                  <a:pt x="105" y="27"/>
                </a:lnTo>
                <a:lnTo>
                  <a:pt x="126" y="0"/>
                </a:lnTo>
                <a:lnTo>
                  <a:pt x="150" y="9"/>
                </a:lnTo>
                <a:lnTo>
                  <a:pt x="153" y="27"/>
                </a:lnTo>
                <a:lnTo>
                  <a:pt x="174" y="27"/>
                </a:lnTo>
                <a:lnTo>
                  <a:pt x="207" y="30"/>
                </a:lnTo>
                <a:lnTo>
                  <a:pt x="207" y="9"/>
                </a:lnTo>
                <a:lnTo>
                  <a:pt x="225" y="0"/>
                </a:lnTo>
                <a:lnTo>
                  <a:pt x="255" y="0"/>
                </a:lnTo>
                <a:lnTo>
                  <a:pt x="273" y="9"/>
                </a:lnTo>
                <a:lnTo>
                  <a:pt x="288" y="33"/>
                </a:lnTo>
                <a:lnTo>
                  <a:pt x="315" y="36"/>
                </a:lnTo>
                <a:lnTo>
                  <a:pt x="336" y="36"/>
                </a:lnTo>
                <a:lnTo>
                  <a:pt x="357" y="51"/>
                </a:lnTo>
                <a:lnTo>
                  <a:pt x="375" y="78"/>
                </a:lnTo>
                <a:lnTo>
                  <a:pt x="384" y="117"/>
                </a:lnTo>
                <a:lnTo>
                  <a:pt x="390" y="147"/>
                </a:lnTo>
                <a:lnTo>
                  <a:pt x="393" y="186"/>
                </a:lnTo>
                <a:lnTo>
                  <a:pt x="399" y="240"/>
                </a:lnTo>
                <a:lnTo>
                  <a:pt x="399" y="291"/>
                </a:lnTo>
                <a:lnTo>
                  <a:pt x="372" y="315"/>
                </a:lnTo>
                <a:lnTo>
                  <a:pt x="348" y="342"/>
                </a:lnTo>
                <a:lnTo>
                  <a:pt x="342" y="387"/>
                </a:lnTo>
                <a:lnTo>
                  <a:pt x="312" y="420"/>
                </a:lnTo>
                <a:lnTo>
                  <a:pt x="279" y="450"/>
                </a:lnTo>
                <a:lnTo>
                  <a:pt x="249" y="480"/>
                </a:lnTo>
                <a:lnTo>
                  <a:pt x="213" y="498"/>
                </a:lnTo>
                <a:lnTo>
                  <a:pt x="171" y="516"/>
                </a:lnTo>
                <a:lnTo>
                  <a:pt x="123" y="528"/>
                </a:lnTo>
                <a:lnTo>
                  <a:pt x="39" y="525"/>
                </a:lnTo>
                <a:lnTo>
                  <a:pt x="0" y="522"/>
                </a:lnTo>
                <a:lnTo>
                  <a:pt x="9" y="492"/>
                </a:lnTo>
                <a:lnTo>
                  <a:pt x="33" y="489"/>
                </a:lnTo>
                <a:lnTo>
                  <a:pt x="66" y="486"/>
                </a:lnTo>
                <a:lnTo>
                  <a:pt x="90" y="480"/>
                </a:lnTo>
                <a:lnTo>
                  <a:pt x="117" y="465"/>
                </a:lnTo>
                <a:lnTo>
                  <a:pt x="159" y="456"/>
                </a:lnTo>
                <a:lnTo>
                  <a:pt x="183" y="456"/>
                </a:lnTo>
                <a:lnTo>
                  <a:pt x="204" y="450"/>
                </a:lnTo>
                <a:lnTo>
                  <a:pt x="216" y="429"/>
                </a:lnTo>
              </a:path>
            </a:pathLst>
          </a:cu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1" name="Freeform 5"/>
          <p:cNvSpPr>
            <a:spLocks/>
          </p:cNvSpPr>
          <p:nvPr/>
        </p:nvSpPr>
        <p:spPr bwMode="auto">
          <a:xfrm>
            <a:off x="3155950" y="3700463"/>
            <a:ext cx="661988" cy="419100"/>
          </a:xfrm>
          <a:custGeom>
            <a:avLst/>
            <a:gdLst>
              <a:gd name="T0" fmla="*/ 183 w 192"/>
              <a:gd name="T1" fmla="*/ 87 h 132"/>
              <a:gd name="T2" fmla="*/ 192 w 192"/>
              <a:gd name="T3" fmla="*/ 48 h 132"/>
              <a:gd name="T4" fmla="*/ 171 w 192"/>
              <a:gd name="T5" fmla="*/ 48 h 132"/>
              <a:gd name="T6" fmla="*/ 153 w 192"/>
              <a:gd name="T7" fmla="*/ 78 h 132"/>
              <a:gd name="T8" fmla="*/ 126 w 192"/>
              <a:gd name="T9" fmla="*/ 99 h 132"/>
              <a:gd name="T10" fmla="*/ 93 w 192"/>
              <a:gd name="T11" fmla="*/ 105 h 132"/>
              <a:gd name="T12" fmla="*/ 60 w 192"/>
              <a:gd name="T13" fmla="*/ 105 h 132"/>
              <a:gd name="T14" fmla="*/ 42 w 192"/>
              <a:gd name="T15" fmla="*/ 111 h 132"/>
              <a:gd name="T16" fmla="*/ 12 w 192"/>
              <a:gd name="T17" fmla="*/ 132 h 132"/>
              <a:gd name="T18" fmla="*/ 0 w 192"/>
              <a:gd name="T19" fmla="*/ 117 h 132"/>
              <a:gd name="T20" fmla="*/ 3 w 192"/>
              <a:gd name="T21" fmla="*/ 99 h 132"/>
              <a:gd name="T22" fmla="*/ 39 w 192"/>
              <a:gd name="T23" fmla="*/ 87 h 132"/>
              <a:gd name="T24" fmla="*/ 51 w 192"/>
              <a:gd name="T25" fmla="*/ 63 h 132"/>
              <a:gd name="T26" fmla="*/ 69 w 192"/>
              <a:gd name="T27" fmla="*/ 57 h 132"/>
              <a:gd name="T28" fmla="*/ 93 w 192"/>
              <a:gd name="T29" fmla="*/ 51 h 132"/>
              <a:gd name="T30" fmla="*/ 117 w 192"/>
              <a:gd name="T31" fmla="*/ 33 h 132"/>
              <a:gd name="T32" fmla="*/ 120 w 192"/>
              <a:gd name="T33" fmla="*/ 15 h 132"/>
              <a:gd name="T34" fmla="*/ 108 w 192"/>
              <a:gd name="T3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32">
                <a:moveTo>
                  <a:pt x="183" y="87"/>
                </a:moveTo>
                <a:lnTo>
                  <a:pt x="192" y="48"/>
                </a:lnTo>
                <a:lnTo>
                  <a:pt x="171" y="48"/>
                </a:lnTo>
                <a:lnTo>
                  <a:pt x="153" y="78"/>
                </a:lnTo>
                <a:lnTo>
                  <a:pt x="126" y="99"/>
                </a:lnTo>
                <a:lnTo>
                  <a:pt x="93" y="105"/>
                </a:lnTo>
                <a:lnTo>
                  <a:pt x="60" y="105"/>
                </a:lnTo>
                <a:lnTo>
                  <a:pt x="42" y="111"/>
                </a:lnTo>
                <a:lnTo>
                  <a:pt x="12" y="132"/>
                </a:lnTo>
                <a:lnTo>
                  <a:pt x="0" y="117"/>
                </a:lnTo>
                <a:lnTo>
                  <a:pt x="3" y="99"/>
                </a:lnTo>
                <a:lnTo>
                  <a:pt x="39" y="87"/>
                </a:lnTo>
                <a:lnTo>
                  <a:pt x="51" y="63"/>
                </a:lnTo>
                <a:lnTo>
                  <a:pt x="69" y="57"/>
                </a:lnTo>
                <a:lnTo>
                  <a:pt x="93" y="51"/>
                </a:lnTo>
                <a:lnTo>
                  <a:pt x="117" y="33"/>
                </a:lnTo>
                <a:lnTo>
                  <a:pt x="120" y="15"/>
                </a:lnTo>
                <a:lnTo>
                  <a:pt x="108" y="0"/>
                </a:lnTo>
              </a:path>
            </a:pathLst>
          </a:cu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2" name="Freeform 6"/>
          <p:cNvSpPr>
            <a:spLocks/>
          </p:cNvSpPr>
          <p:nvPr/>
        </p:nvSpPr>
        <p:spPr bwMode="auto">
          <a:xfrm>
            <a:off x="3219450" y="2767013"/>
            <a:ext cx="433388" cy="1028700"/>
          </a:xfrm>
          <a:custGeom>
            <a:avLst/>
            <a:gdLst>
              <a:gd name="T0" fmla="*/ 87 w 126"/>
              <a:gd name="T1" fmla="*/ 294 h 324"/>
              <a:gd name="T2" fmla="*/ 78 w 126"/>
              <a:gd name="T3" fmla="*/ 318 h 324"/>
              <a:gd name="T4" fmla="*/ 57 w 126"/>
              <a:gd name="T5" fmla="*/ 324 h 324"/>
              <a:gd name="T6" fmla="*/ 42 w 126"/>
              <a:gd name="T7" fmla="*/ 312 h 324"/>
              <a:gd name="T8" fmla="*/ 39 w 126"/>
              <a:gd name="T9" fmla="*/ 279 h 324"/>
              <a:gd name="T10" fmla="*/ 57 w 126"/>
              <a:gd name="T11" fmla="*/ 267 h 324"/>
              <a:gd name="T12" fmla="*/ 84 w 126"/>
              <a:gd name="T13" fmla="*/ 249 h 324"/>
              <a:gd name="T14" fmla="*/ 108 w 126"/>
              <a:gd name="T15" fmla="*/ 243 h 324"/>
              <a:gd name="T16" fmla="*/ 120 w 126"/>
              <a:gd name="T17" fmla="*/ 222 h 324"/>
              <a:gd name="T18" fmla="*/ 126 w 126"/>
              <a:gd name="T19" fmla="*/ 204 h 324"/>
              <a:gd name="T20" fmla="*/ 126 w 126"/>
              <a:gd name="T21" fmla="*/ 171 h 324"/>
              <a:gd name="T22" fmla="*/ 105 w 126"/>
              <a:gd name="T23" fmla="*/ 162 h 324"/>
              <a:gd name="T24" fmla="*/ 93 w 126"/>
              <a:gd name="T25" fmla="*/ 123 h 324"/>
              <a:gd name="T26" fmla="*/ 75 w 126"/>
              <a:gd name="T27" fmla="*/ 111 h 324"/>
              <a:gd name="T28" fmla="*/ 75 w 126"/>
              <a:gd name="T29" fmla="*/ 69 h 324"/>
              <a:gd name="T30" fmla="*/ 48 w 126"/>
              <a:gd name="T31" fmla="*/ 45 h 324"/>
              <a:gd name="T32" fmla="*/ 30 w 126"/>
              <a:gd name="T33" fmla="*/ 33 h 324"/>
              <a:gd name="T34" fmla="*/ 0 w 126"/>
              <a:gd name="T35" fmla="*/ 30 h 324"/>
              <a:gd name="T36" fmla="*/ 3 w 126"/>
              <a:gd name="T37" fmla="*/ 0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6" h="324">
                <a:moveTo>
                  <a:pt x="87" y="294"/>
                </a:moveTo>
                <a:lnTo>
                  <a:pt x="78" y="318"/>
                </a:lnTo>
                <a:lnTo>
                  <a:pt x="57" y="324"/>
                </a:lnTo>
                <a:lnTo>
                  <a:pt x="42" y="312"/>
                </a:lnTo>
                <a:lnTo>
                  <a:pt x="39" y="279"/>
                </a:lnTo>
                <a:lnTo>
                  <a:pt x="57" y="267"/>
                </a:lnTo>
                <a:lnTo>
                  <a:pt x="84" y="249"/>
                </a:lnTo>
                <a:lnTo>
                  <a:pt x="108" y="243"/>
                </a:lnTo>
                <a:lnTo>
                  <a:pt x="120" y="222"/>
                </a:lnTo>
                <a:lnTo>
                  <a:pt x="126" y="204"/>
                </a:lnTo>
                <a:lnTo>
                  <a:pt x="126" y="171"/>
                </a:lnTo>
                <a:lnTo>
                  <a:pt x="105" y="162"/>
                </a:lnTo>
                <a:lnTo>
                  <a:pt x="93" y="123"/>
                </a:lnTo>
                <a:lnTo>
                  <a:pt x="75" y="111"/>
                </a:lnTo>
                <a:lnTo>
                  <a:pt x="75" y="69"/>
                </a:lnTo>
                <a:lnTo>
                  <a:pt x="48" y="45"/>
                </a:lnTo>
                <a:lnTo>
                  <a:pt x="30" y="33"/>
                </a:lnTo>
                <a:lnTo>
                  <a:pt x="0" y="30"/>
                </a:lnTo>
                <a:lnTo>
                  <a:pt x="3" y="0"/>
                </a:lnTo>
              </a:path>
            </a:pathLst>
          </a:cu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3467100" y="3498850"/>
            <a:ext cx="320675" cy="438150"/>
          </a:xfrm>
          <a:custGeom>
            <a:avLst/>
            <a:gdLst>
              <a:gd name="T0" fmla="*/ 0 w 93"/>
              <a:gd name="T1" fmla="*/ 45 h 138"/>
              <a:gd name="T2" fmla="*/ 18 w 93"/>
              <a:gd name="T3" fmla="*/ 0 h 138"/>
              <a:gd name="T4" fmla="*/ 69 w 93"/>
              <a:gd name="T5" fmla="*/ 42 h 138"/>
              <a:gd name="T6" fmla="*/ 93 w 93"/>
              <a:gd name="T7" fmla="*/ 123 h 138"/>
              <a:gd name="T8" fmla="*/ 81 w 93"/>
              <a:gd name="T9" fmla="*/ 138 h 138"/>
              <a:gd name="T10" fmla="*/ 48 w 93"/>
              <a:gd name="T11" fmla="*/ 117 h 138"/>
              <a:gd name="T12" fmla="*/ 33 w 93"/>
              <a:gd name="T13" fmla="*/ 90 h 138"/>
              <a:gd name="T14" fmla="*/ 21 w 93"/>
              <a:gd name="T15" fmla="*/ 66 h 138"/>
              <a:gd name="T16" fmla="*/ 0 w 93"/>
              <a:gd name="T17" fmla="*/ 45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" h="138">
                <a:moveTo>
                  <a:pt x="0" y="45"/>
                </a:moveTo>
                <a:lnTo>
                  <a:pt x="18" y="0"/>
                </a:lnTo>
                <a:lnTo>
                  <a:pt x="69" y="42"/>
                </a:lnTo>
                <a:lnTo>
                  <a:pt x="93" y="123"/>
                </a:lnTo>
                <a:lnTo>
                  <a:pt x="81" y="138"/>
                </a:lnTo>
                <a:lnTo>
                  <a:pt x="48" y="117"/>
                </a:lnTo>
                <a:lnTo>
                  <a:pt x="33" y="90"/>
                </a:lnTo>
                <a:lnTo>
                  <a:pt x="21" y="66"/>
                </a:lnTo>
                <a:lnTo>
                  <a:pt x="0" y="45"/>
                </a:lnTo>
                <a:close/>
              </a:path>
            </a:pathLst>
          </a:cu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4" name="Freeform 8"/>
          <p:cNvSpPr>
            <a:spLocks/>
          </p:cNvSpPr>
          <p:nvPr/>
        </p:nvSpPr>
        <p:spPr bwMode="auto">
          <a:xfrm>
            <a:off x="2898775" y="3155950"/>
            <a:ext cx="485775" cy="487363"/>
          </a:xfrm>
          <a:custGeom>
            <a:avLst/>
            <a:gdLst>
              <a:gd name="T0" fmla="*/ 63 w 141"/>
              <a:gd name="T1" fmla="*/ 0 h 153"/>
              <a:gd name="T2" fmla="*/ 84 w 141"/>
              <a:gd name="T3" fmla="*/ 15 h 153"/>
              <a:gd name="T4" fmla="*/ 108 w 141"/>
              <a:gd name="T5" fmla="*/ 15 h 153"/>
              <a:gd name="T6" fmla="*/ 126 w 141"/>
              <a:gd name="T7" fmla="*/ 15 h 153"/>
              <a:gd name="T8" fmla="*/ 141 w 141"/>
              <a:gd name="T9" fmla="*/ 39 h 153"/>
              <a:gd name="T10" fmla="*/ 114 w 141"/>
              <a:gd name="T11" fmla="*/ 60 h 153"/>
              <a:gd name="T12" fmla="*/ 105 w 141"/>
              <a:gd name="T13" fmla="*/ 42 h 153"/>
              <a:gd name="T14" fmla="*/ 93 w 141"/>
              <a:gd name="T15" fmla="*/ 51 h 153"/>
              <a:gd name="T16" fmla="*/ 102 w 141"/>
              <a:gd name="T17" fmla="*/ 84 h 153"/>
              <a:gd name="T18" fmla="*/ 84 w 141"/>
              <a:gd name="T19" fmla="*/ 117 h 153"/>
              <a:gd name="T20" fmla="*/ 51 w 141"/>
              <a:gd name="T21" fmla="*/ 135 h 153"/>
              <a:gd name="T22" fmla="*/ 12 w 141"/>
              <a:gd name="T23" fmla="*/ 153 h 153"/>
              <a:gd name="T24" fmla="*/ 0 w 141"/>
              <a:gd name="T25" fmla="*/ 129 h 153"/>
              <a:gd name="T26" fmla="*/ 24 w 141"/>
              <a:gd name="T27" fmla="*/ 108 h 153"/>
              <a:gd name="T28" fmla="*/ 48 w 141"/>
              <a:gd name="T29" fmla="*/ 84 h 153"/>
              <a:gd name="T30" fmla="*/ 48 w 141"/>
              <a:gd name="T31" fmla="*/ 42 h 153"/>
              <a:gd name="T32" fmla="*/ 60 w 141"/>
              <a:gd name="T33" fmla="*/ 24 h 153"/>
              <a:gd name="T34" fmla="*/ 63 w 141"/>
              <a:gd name="T35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" h="153">
                <a:moveTo>
                  <a:pt x="63" y="0"/>
                </a:moveTo>
                <a:lnTo>
                  <a:pt x="84" y="15"/>
                </a:lnTo>
                <a:lnTo>
                  <a:pt x="108" y="15"/>
                </a:lnTo>
                <a:lnTo>
                  <a:pt x="126" y="15"/>
                </a:lnTo>
                <a:lnTo>
                  <a:pt x="141" y="39"/>
                </a:lnTo>
                <a:lnTo>
                  <a:pt x="114" y="60"/>
                </a:lnTo>
                <a:lnTo>
                  <a:pt x="105" y="42"/>
                </a:lnTo>
                <a:cubicBezTo>
                  <a:pt x="71" y="36"/>
                  <a:pt x="93" y="36"/>
                  <a:pt x="93" y="51"/>
                </a:cubicBezTo>
                <a:lnTo>
                  <a:pt x="102" y="84"/>
                </a:lnTo>
                <a:lnTo>
                  <a:pt x="84" y="117"/>
                </a:lnTo>
                <a:lnTo>
                  <a:pt x="51" y="135"/>
                </a:lnTo>
                <a:lnTo>
                  <a:pt x="12" y="153"/>
                </a:lnTo>
                <a:lnTo>
                  <a:pt x="0" y="129"/>
                </a:lnTo>
                <a:lnTo>
                  <a:pt x="24" y="108"/>
                </a:lnTo>
                <a:lnTo>
                  <a:pt x="48" y="84"/>
                </a:lnTo>
                <a:lnTo>
                  <a:pt x="48" y="42"/>
                </a:lnTo>
                <a:lnTo>
                  <a:pt x="60" y="24"/>
                </a:lnTo>
                <a:lnTo>
                  <a:pt x="63" y="0"/>
                </a:lnTo>
                <a:close/>
              </a:path>
            </a:pathLst>
          </a:custGeom>
          <a:solidFill>
            <a:srgbClr val="9999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 rot="10800000">
            <a:off x="3179763" y="2182813"/>
            <a:ext cx="1587" cy="102235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6" name="Freeform 10"/>
          <p:cNvSpPr>
            <a:spLocks/>
          </p:cNvSpPr>
          <p:nvPr/>
        </p:nvSpPr>
        <p:spPr bwMode="auto">
          <a:xfrm rot="10800000">
            <a:off x="3197225" y="2268538"/>
            <a:ext cx="495300" cy="850900"/>
          </a:xfrm>
          <a:custGeom>
            <a:avLst/>
            <a:gdLst>
              <a:gd name="T0" fmla="*/ 312 w 312"/>
              <a:gd name="T1" fmla="*/ 0 h 536"/>
              <a:gd name="T2" fmla="*/ 264 w 312"/>
              <a:gd name="T3" fmla="*/ 184 h 536"/>
              <a:gd name="T4" fmla="*/ 216 w 312"/>
              <a:gd name="T5" fmla="*/ 272 h 536"/>
              <a:gd name="T6" fmla="*/ 184 w 312"/>
              <a:gd name="T7" fmla="*/ 320 h 536"/>
              <a:gd name="T8" fmla="*/ 152 w 312"/>
              <a:gd name="T9" fmla="*/ 368 h 536"/>
              <a:gd name="T10" fmla="*/ 104 w 312"/>
              <a:gd name="T11" fmla="*/ 424 h 536"/>
              <a:gd name="T12" fmla="*/ 40 w 312"/>
              <a:gd name="T13" fmla="*/ 496 h 536"/>
              <a:gd name="T14" fmla="*/ 0 w 312"/>
              <a:gd name="T15" fmla="*/ 536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2" h="536">
                <a:moveTo>
                  <a:pt x="312" y="0"/>
                </a:moveTo>
                <a:lnTo>
                  <a:pt x="264" y="184"/>
                </a:lnTo>
                <a:lnTo>
                  <a:pt x="216" y="272"/>
                </a:lnTo>
                <a:lnTo>
                  <a:pt x="184" y="320"/>
                </a:lnTo>
                <a:lnTo>
                  <a:pt x="152" y="368"/>
                </a:lnTo>
                <a:lnTo>
                  <a:pt x="104" y="424"/>
                </a:lnTo>
                <a:lnTo>
                  <a:pt x="40" y="496"/>
                </a:lnTo>
                <a:lnTo>
                  <a:pt x="0" y="536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2400300" y="1754188"/>
            <a:ext cx="1793875" cy="511175"/>
          </a:xfrm>
          <a:custGeom>
            <a:avLst/>
            <a:gdLst>
              <a:gd name="T0" fmla="*/ 0 w 1188"/>
              <a:gd name="T1" fmla="*/ 282 h 498"/>
              <a:gd name="T2" fmla="*/ 66 w 1188"/>
              <a:gd name="T3" fmla="*/ 204 h 498"/>
              <a:gd name="T4" fmla="*/ 144 w 1188"/>
              <a:gd name="T5" fmla="*/ 138 h 498"/>
              <a:gd name="T6" fmla="*/ 204 w 1188"/>
              <a:gd name="T7" fmla="*/ 96 h 498"/>
              <a:gd name="T8" fmla="*/ 270 w 1188"/>
              <a:gd name="T9" fmla="*/ 54 h 498"/>
              <a:gd name="T10" fmla="*/ 402 w 1188"/>
              <a:gd name="T11" fmla="*/ 18 h 498"/>
              <a:gd name="T12" fmla="*/ 474 w 1188"/>
              <a:gd name="T13" fmla="*/ 6 h 498"/>
              <a:gd name="T14" fmla="*/ 540 w 1188"/>
              <a:gd name="T15" fmla="*/ 0 h 498"/>
              <a:gd name="T16" fmla="*/ 630 w 1188"/>
              <a:gd name="T17" fmla="*/ 0 h 498"/>
              <a:gd name="T18" fmla="*/ 702 w 1188"/>
              <a:gd name="T19" fmla="*/ 18 h 498"/>
              <a:gd name="T20" fmla="*/ 798 w 1188"/>
              <a:gd name="T21" fmla="*/ 48 h 498"/>
              <a:gd name="T22" fmla="*/ 882 w 1188"/>
              <a:gd name="T23" fmla="*/ 90 h 498"/>
              <a:gd name="T24" fmla="*/ 990 w 1188"/>
              <a:gd name="T25" fmla="*/ 174 h 498"/>
              <a:gd name="T26" fmla="*/ 1056 w 1188"/>
              <a:gd name="T27" fmla="*/ 246 h 498"/>
              <a:gd name="T28" fmla="*/ 1122 w 1188"/>
              <a:gd name="T29" fmla="*/ 324 h 498"/>
              <a:gd name="T30" fmla="*/ 1146 w 1188"/>
              <a:gd name="T31" fmla="*/ 372 h 498"/>
              <a:gd name="T32" fmla="*/ 1170 w 1188"/>
              <a:gd name="T33" fmla="*/ 432 h 498"/>
              <a:gd name="T34" fmla="*/ 1188 w 1188"/>
              <a:gd name="T35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88" h="498">
                <a:moveTo>
                  <a:pt x="0" y="282"/>
                </a:moveTo>
                <a:lnTo>
                  <a:pt x="66" y="204"/>
                </a:lnTo>
                <a:lnTo>
                  <a:pt x="144" y="138"/>
                </a:lnTo>
                <a:lnTo>
                  <a:pt x="204" y="96"/>
                </a:lnTo>
                <a:lnTo>
                  <a:pt x="270" y="54"/>
                </a:lnTo>
                <a:lnTo>
                  <a:pt x="402" y="18"/>
                </a:lnTo>
                <a:lnTo>
                  <a:pt x="474" y="6"/>
                </a:lnTo>
                <a:lnTo>
                  <a:pt x="540" y="0"/>
                </a:lnTo>
                <a:lnTo>
                  <a:pt x="630" y="0"/>
                </a:lnTo>
                <a:lnTo>
                  <a:pt x="702" y="18"/>
                </a:lnTo>
                <a:lnTo>
                  <a:pt x="798" y="48"/>
                </a:lnTo>
                <a:lnTo>
                  <a:pt x="882" y="90"/>
                </a:lnTo>
                <a:lnTo>
                  <a:pt x="990" y="174"/>
                </a:lnTo>
                <a:lnTo>
                  <a:pt x="1056" y="246"/>
                </a:lnTo>
                <a:lnTo>
                  <a:pt x="1122" y="324"/>
                </a:lnTo>
                <a:lnTo>
                  <a:pt x="1146" y="372"/>
                </a:lnTo>
                <a:lnTo>
                  <a:pt x="1170" y="432"/>
                </a:lnTo>
                <a:lnTo>
                  <a:pt x="1188" y="49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2398713" y="5513388"/>
            <a:ext cx="1793875" cy="511175"/>
          </a:xfrm>
          <a:custGeom>
            <a:avLst/>
            <a:gdLst>
              <a:gd name="T0" fmla="*/ 0 w 1188"/>
              <a:gd name="T1" fmla="*/ 282 h 498"/>
              <a:gd name="T2" fmla="*/ 66 w 1188"/>
              <a:gd name="T3" fmla="*/ 204 h 498"/>
              <a:gd name="T4" fmla="*/ 144 w 1188"/>
              <a:gd name="T5" fmla="*/ 138 h 498"/>
              <a:gd name="T6" fmla="*/ 204 w 1188"/>
              <a:gd name="T7" fmla="*/ 96 h 498"/>
              <a:gd name="T8" fmla="*/ 270 w 1188"/>
              <a:gd name="T9" fmla="*/ 54 h 498"/>
              <a:gd name="T10" fmla="*/ 402 w 1188"/>
              <a:gd name="T11" fmla="*/ 18 h 498"/>
              <a:gd name="T12" fmla="*/ 474 w 1188"/>
              <a:gd name="T13" fmla="*/ 6 h 498"/>
              <a:gd name="T14" fmla="*/ 540 w 1188"/>
              <a:gd name="T15" fmla="*/ 0 h 498"/>
              <a:gd name="T16" fmla="*/ 630 w 1188"/>
              <a:gd name="T17" fmla="*/ 0 h 498"/>
              <a:gd name="T18" fmla="*/ 702 w 1188"/>
              <a:gd name="T19" fmla="*/ 18 h 498"/>
              <a:gd name="T20" fmla="*/ 798 w 1188"/>
              <a:gd name="T21" fmla="*/ 48 h 498"/>
              <a:gd name="T22" fmla="*/ 882 w 1188"/>
              <a:gd name="T23" fmla="*/ 90 h 498"/>
              <a:gd name="T24" fmla="*/ 990 w 1188"/>
              <a:gd name="T25" fmla="*/ 174 h 498"/>
              <a:gd name="T26" fmla="*/ 1056 w 1188"/>
              <a:gd name="T27" fmla="*/ 246 h 498"/>
              <a:gd name="T28" fmla="*/ 1122 w 1188"/>
              <a:gd name="T29" fmla="*/ 324 h 498"/>
              <a:gd name="T30" fmla="*/ 1146 w 1188"/>
              <a:gd name="T31" fmla="*/ 372 h 498"/>
              <a:gd name="T32" fmla="*/ 1170 w 1188"/>
              <a:gd name="T33" fmla="*/ 432 h 498"/>
              <a:gd name="T34" fmla="*/ 1188 w 1188"/>
              <a:gd name="T35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88" h="498">
                <a:moveTo>
                  <a:pt x="0" y="282"/>
                </a:moveTo>
                <a:lnTo>
                  <a:pt x="66" y="204"/>
                </a:lnTo>
                <a:lnTo>
                  <a:pt x="144" y="138"/>
                </a:lnTo>
                <a:lnTo>
                  <a:pt x="204" y="96"/>
                </a:lnTo>
                <a:lnTo>
                  <a:pt x="270" y="54"/>
                </a:lnTo>
                <a:lnTo>
                  <a:pt x="402" y="18"/>
                </a:lnTo>
                <a:lnTo>
                  <a:pt x="474" y="6"/>
                </a:lnTo>
                <a:lnTo>
                  <a:pt x="540" y="0"/>
                </a:lnTo>
                <a:lnTo>
                  <a:pt x="630" y="0"/>
                </a:lnTo>
                <a:lnTo>
                  <a:pt x="702" y="18"/>
                </a:lnTo>
                <a:lnTo>
                  <a:pt x="798" y="48"/>
                </a:lnTo>
                <a:lnTo>
                  <a:pt x="882" y="90"/>
                </a:lnTo>
                <a:lnTo>
                  <a:pt x="990" y="174"/>
                </a:lnTo>
                <a:lnTo>
                  <a:pt x="1056" y="246"/>
                </a:lnTo>
                <a:lnTo>
                  <a:pt x="1122" y="324"/>
                </a:lnTo>
                <a:lnTo>
                  <a:pt x="1146" y="372"/>
                </a:lnTo>
                <a:lnTo>
                  <a:pt x="1170" y="432"/>
                </a:lnTo>
                <a:lnTo>
                  <a:pt x="1188" y="49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9" name="Oval 13"/>
          <p:cNvSpPr>
            <a:spLocks noChangeArrowheads="1"/>
          </p:cNvSpPr>
          <p:nvPr/>
        </p:nvSpPr>
        <p:spPr bwMode="auto">
          <a:xfrm>
            <a:off x="2114550" y="5916613"/>
            <a:ext cx="2266950" cy="22796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2114550" y="6140450"/>
            <a:ext cx="566738" cy="763588"/>
          </a:xfrm>
          <a:custGeom>
            <a:avLst/>
            <a:gdLst>
              <a:gd name="T0" fmla="*/ 204 w 240"/>
              <a:gd name="T1" fmla="*/ 0 h 324"/>
              <a:gd name="T2" fmla="*/ 200 w 240"/>
              <a:gd name="T3" fmla="*/ 112 h 324"/>
              <a:gd name="T4" fmla="*/ 176 w 240"/>
              <a:gd name="T5" fmla="*/ 184 h 324"/>
              <a:gd name="T6" fmla="*/ 188 w 240"/>
              <a:gd name="T7" fmla="*/ 220 h 324"/>
              <a:gd name="T8" fmla="*/ 212 w 240"/>
              <a:gd name="T9" fmla="*/ 248 h 324"/>
              <a:gd name="T10" fmla="*/ 240 w 240"/>
              <a:gd name="T11" fmla="*/ 292 h 324"/>
              <a:gd name="T12" fmla="*/ 232 w 240"/>
              <a:gd name="T13" fmla="*/ 320 h 324"/>
              <a:gd name="T14" fmla="*/ 164 w 240"/>
              <a:gd name="T15" fmla="*/ 324 h 324"/>
              <a:gd name="T16" fmla="*/ 132 w 240"/>
              <a:gd name="T17" fmla="*/ 320 h 324"/>
              <a:gd name="T18" fmla="*/ 80 w 240"/>
              <a:gd name="T19" fmla="*/ 288 h 324"/>
              <a:gd name="T20" fmla="*/ 64 w 240"/>
              <a:gd name="T21" fmla="*/ 308 h 324"/>
              <a:gd name="T22" fmla="*/ 32 w 240"/>
              <a:gd name="T23" fmla="*/ 316 h 324"/>
              <a:gd name="T24" fmla="*/ 0 w 240"/>
              <a:gd name="T25" fmla="*/ 300 h 324"/>
              <a:gd name="T26" fmla="*/ 56 w 240"/>
              <a:gd name="T27" fmla="*/ 164 h 324"/>
              <a:gd name="T28" fmla="*/ 116 w 240"/>
              <a:gd name="T29" fmla="*/ 64 h 324"/>
              <a:gd name="T30" fmla="*/ 180 w 240"/>
              <a:gd name="T31" fmla="*/ 20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0" h="324">
                <a:moveTo>
                  <a:pt x="204" y="0"/>
                </a:moveTo>
                <a:lnTo>
                  <a:pt x="200" y="112"/>
                </a:lnTo>
                <a:lnTo>
                  <a:pt x="176" y="184"/>
                </a:lnTo>
                <a:lnTo>
                  <a:pt x="188" y="220"/>
                </a:lnTo>
                <a:lnTo>
                  <a:pt x="212" y="248"/>
                </a:lnTo>
                <a:lnTo>
                  <a:pt x="240" y="292"/>
                </a:lnTo>
                <a:lnTo>
                  <a:pt x="232" y="320"/>
                </a:lnTo>
                <a:lnTo>
                  <a:pt x="164" y="324"/>
                </a:lnTo>
                <a:lnTo>
                  <a:pt x="132" y="320"/>
                </a:lnTo>
                <a:lnTo>
                  <a:pt x="80" y="288"/>
                </a:lnTo>
                <a:lnTo>
                  <a:pt x="64" y="308"/>
                </a:lnTo>
                <a:lnTo>
                  <a:pt x="32" y="316"/>
                </a:lnTo>
                <a:lnTo>
                  <a:pt x="0" y="300"/>
                </a:lnTo>
                <a:lnTo>
                  <a:pt x="56" y="164"/>
                </a:lnTo>
                <a:lnTo>
                  <a:pt x="116" y="64"/>
                </a:lnTo>
                <a:lnTo>
                  <a:pt x="180" y="20"/>
                </a:lnTo>
              </a:path>
            </a:pathLst>
          </a:custGeom>
          <a:solidFill>
            <a:srgbClr val="9999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1" name="Freeform 15"/>
          <p:cNvSpPr>
            <a:spLocks/>
          </p:cNvSpPr>
          <p:nvPr/>
        </p:nvSpPr>
        <p:spPr bwMode="auto">
          <a:xfrm>
            <a:off x="2868613" y="6602413"/>
            <a:ext cx="912812" cy="788987"/>
          </a:xfrm>
          <a:custGeom>
            <a:avLst/>
            <a:gdLst>
              <a:gd name="T0" fmla="*/ 132 w 387"/>
              <a:gd name="T1" fmla="*/ 24 h 336"/>
              <a:gd name="T2" fmla="*/ 153 w 387"/>
              <a:gd name="T3" fmla="*/ 0 h 336"/>
              <a:gd name="T4" fmla="*/ 264 w 387"/>
              <a:gd name="T5" fmla="*/ 0 h 336"/>
              <a:gd name="T6" fmla="*/ 345 w 387"/>
              <a:gd name="T7" fmla="*/ 39 h 336"/>
              <a:gd name="T8" fmla="*/ 369 w 387"/>
              <a:gd name="T9" fmla="*/ 57 h 336"/>
              <a:gd name="T10" fmla="*/ 354 w 387"/>
              <a:gd name="T11" fmla="*/ 108 h 336"/>
              <a:gd name="T12" fmla="*/ 387 w 387"/>
              <a:gd name="T13" fmla="*/ 216 h 336"/>
              <a:gd name="T14" fmla="*/ 342 w 387"/>
              <a:gd name="T15" fmla="*/ 312 h 336"/>
              <a:gd name="T16" fmla="*/ 264 w 387"/>
              <a:gd name="T17" fmla="*/ 336 h 336"/>
              <a:gd name="T18" fmla="*/ 210 w 387"/>
              <a:gd name="T19" fmla="*/ 294 h 336"/>
              <a:gd name="T20" fmla="*/ 210 w 387"/>
              <a:gd name="T21" fmla="*/ 240 h 336"/>
              <a:gd name="T22" fmla="*/ 189 w 387"/>
              <a:gd name="T23" fmla="*/ 219 h 336"/>
              <a:gd name="T24" fmla="*/ 171 w 387"/>
              <a:gd name="T25" fmla="*/ 234 h 336"/>
              <a:gd name="T26" fmla="*/ 147 w 387"/>
              <a:gd name="T27" fmla="*/ 213 h 336"/>
              <a:gd name="T28" fmla="*/ 147 w 387"/>
              <a:gd name="T29" fmla="*/ 165 h 336"/>
              <a:gd name="T30" fmla="*/ 180 w 387"/>
              <a:gd name="T31" fmla="*/ 171 h 336"/>
              <a:gd name="T32" fmla="*/ 198 w 387"/>
              <a:gd name="T33" fmla="*/ 126 h 336"/>
              <a:gd name="T34" fmla="*/ 219 w 387"/>
              <a:gd name="T35" fmla="*/ 129 h 336"/>
              <a:gd name="T36" fmla="*/ 204 w 387"/>
              <a:gd name="T37" fmla="*/ 174 h 336"/>
              <a:gd name="T38" fmla="*/ 216 w 387"/>
              <a:gd name="T39" fmla="*/ 192 h 336"/>
              <a:gd name="T40" fmla="*/ 225 w 387"/>
              <a:gd name="T41" fmla="*/ 225 h 336"/>
              <a:gd name="T42" fmla="*/ 249 w 387"/>
              <a:gd name="T43" fmla="*/ 225 h 336"/>
              <a:gd name="T44" fmla="*/ 249 w 387"/>
              <a:gd name="T45" fmla="*/ 165 h 336"/>
              <a:gd name="T46" fmla="*/ 234 w 387"/>
              <a:gd name="T47" fmla="*/ 111 h 336"/>
              <a:gd name="T48" fmla="*/ 177 w 387"/>
              <a:gd name="T49" fmla="*/ 102 h 336"/>
              <a:gd name="T50" fmla="*/ 141 w 387"/>
              <a:gd name="T51" fmla="*/ 147 h 336"/>
              <a:gd name="T52" fmla="*/ 114 w 387"/>
              <a:gd name="T53" fmla="*/ 147 h 336"/>
              <a:gd name="T54" fmla="*/ 96 w 387"/>
              <a:gd name="T55" fmla="*/ 198 h 336"/>
              <a:gd name="T56" fmla="*/ 120 w 387"/>
              <a:gd name="T57" fmla="*/ 198 h 336"/>
              <a:gd name="T58" fmla="*/ 114 w 387"/>
              <a:gd name="T59" fmla="*/ 228 h 336"/>
              <a:gd name="T60" fmla="*/ 153 w 387"/>
              <a:gd name="T61" fmla="*/ 252 h 336"/>
              <a:gd name="T62" fmla="*/ 66 w 387"/>
              <a:gd name="T63" fmla="*/ 270 h 336"/>
              <a:gd name="T64" fmla="*/ 72 w 387"/>
              <a:gd name="T65" fmla="*/ 243 h 336"/>
              <a:gd name="T66" fmla="*/ 30 w 387"/>
              <a:gd name="T67" fmla="*/ 222 h 336"/>
              <a:gd name="T68" fmla="*/ 33 w 387"/>
              <a:gd name="T69" fmla="*/ 165 h 336"/>
              <a:gd name="T70" fmla="*/ 0 w 387"/>
              <a:gd name="T71" fmla="*/ 90 h 336"/>
              <a:gd name="T72" fmla="*/ 0 w 387"/>
              <a:gd name="T73" fmla="*/ 66 h 336"/>
              <a:gd name="T74" fmla="*/ 78 w 387"/>
              <a:gd name="T75" fmla="*/ 66 h 336"/>
              <a:gd name="T76" fmla="*/ 93 w 387"/>
              <a:gd name="T77" fmla="*/ 108 h 336"/>
              <a:gd name="T78" fmla="*/ 138 w 387"/>
              <a:gd name="T79" fmla="*/ 108 h 336"/>
              <a:gd name="T80" fmla="*/ 132 w 387"/>
              <a:gd name="T81" fmla="*/ 24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87" h="336">
                <a:moveTo>
                  <a:pt x="132" y="24"/>
                </a:moveTo>
                <a:lnTo>
                  <a:pt x="153" y="0"/>
                </a:lnTo>
                <a:lnTo>
                  <a:pt x="264" y="0"/>
                </a:lnTo>
                <a:lnTo>
                  <a:pt x="345" y="39"/>
                </a:lnTo>
                <a:lnTo>
                  <a:pt x="369" y="57"/>
                </a:lnTo>
                <a:lnTo>
                  <a:pt x="354" y="108"/>
                </a:lnTo>
                <a:lnTo>
                  <a:pt x="387" y="216"/>
                </a:lnTo>
                <a:lnTo>
                  <a:pt x="342" y="312"/>
                </a:lnTo>
                <a:lnTo>
                  <a:pt x="264" y="336"/>
                </a:lnTo>
                <a:lnTo>
                  <a:pt x="210" y="294"/>
                </a:lnTo>
                <a:lnTo>
                  <a:pt x="210" y="240"/>
                </a:lnTo>
                <a:lnTo>
                  <a:pt x="189" y="219"/>
                </a:lnTo>
                <a:lnTo>
                  <a:pt x="171" y="234"/>
                </a:lnTo>
                <a:lnTo>
                  <a:pt x="147" y="213"/>
                </a:lnTo>
                <a:lnTo>
                  <a:pt x="147" y="165"/>
                </a:lnTo>
                <a:lnTo>
                  <a:pt x="180" y="171"/>
                </a:lnTo>
                <a:lnTo>
                  <a:pt x="198" y="126"/>
                </a:lnTo>
                <a:lnTo>
                  <a:pt x="219" y="129"/>
                </a:lnTo>
                <a:lnTo>
                  <a:pt x="204" y="174"/>
                </a:lnTo>
                <a:lnTo>
                  <a:pt x="216" y="192"/>
                </a:lnTo>
                <a:lnTo>
                  <a:pt x="225" y="225"/>
                </a:lnTo>
                <a:lnTo>
                  <a:pt x="249" y="225"/>
                </a:lnTo>
                <a:lnTo>
                  <a:pt x="249" y="165"/>
                </a:lnTo>
                <a:lnTo>
                  <a:pt x="234" y="111"/>
                </a:lnTo>
                <a:lnTo>
                  <a:pt x="177" y="102"/>
                </a:lnTo>
                <a:lnTo>
                  <a:pt x="141" y="147"/>
                </a:lnTo>
                <a:lnTo>
                  <a:pt x="114" y="147"/>
                </a:lnTo>
                <a:lnTo>
                  <a:pt x="96" y="198"/>
                </a:lnTo>
                <a:lnTo>
                  <a:pt x="120" y="198"/>
                </a:lnTo>
                <a:lnTo>
                  <a:pt x="114" y="228"/>
                </a:lnTo>
                <a:lnTo>
                  <a:pt x="153" y="252"/>
                </a:lnTo>
                <a:lnTo>
                  <a:pt x="66" y="270"/>
                </a:lnTo>
                <a:lnTo>
                  <a:pt x="72" y="243"/>
                </a:lnTo>
                <a:lnTo>
                  <a:pt x="30" y="222"/>
                </a:lnTo>
                <a:lnTo>
                  <a:pt x="33" y="165"/>
                </a:lnTo>
                <a:lnTo>
                  <a:pt x="0" y="90"/>
                </a:lnTo>
                <a:lnTo>
                  <a:pt x="0" y="66"/>
                </a:lnTo>
                <a:lnTo>
                  <a:pt x="78" y="66"/>
                </a:lnTo>
                <a:lnTo>
                  <a:pt x="93" y="108"/>
                </a:lnTo>
                <a:lnTo>
                  <a:pt x="138" y="108"/>
                </a:lnTo>
                <a:lnTo>
                  <a:pt x="132" y="24"/>
                </a:lnTo>
                <a:close/>
              </a:path>
            </a:pathLst>
          </a:custGeom>
          <a:solidFill>
            <a:srgbClr val="9999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3349625" y="7786688"/>
            <a:ext cx="127000" cy="212725"/>
          </a:xfrm>
          <a:custGeom>
            <a:avLst/>
            <a:gdLst>
              <a:gd name="T0" fmla="*/ 21 w 54"/>
              <a:gd name="T1" fmla="*/ 0 h 90"/>
              <a:gd name="T2" fmla="*/ 54 w 54"/>
              <a:gd name="T3" fmla="*/ 0 h 90"/>
              <a:gd name="T4" fmla="*/ 54 w 54"/>
              <a:gd name="T5" fmla="*/ 63 h 90"/>
              <a:gd name="T6" fmla="*/ 12 w 54"/>
              <a:gd name="T7" fmla="*/ 90 h 90"/>
              <a:gd name="T8" fmla="*/ 0 w 54"/>
              <a:gd name="T9" fmla="*/ 51 h 90"/>
              <a:gd name="T10" fmla="*/ 0 w 54"/>
              <a:gd name="T11" fmla="*/ 24 h 90"/>
              <a:gd name="T12" fmla="*/ 21 w 54"/>
              <a:gd name="T1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90">
                <a:moveTo>
                  <a:pt x="21" y="0"/>
                </a:moveTo>
                <a:lnTo>
                  <a:pt x="54" y="0"/>
                </a:lnTo>
                <a:lnTo>
                  <a:pt x="54" y="63"/>
                </a:lnTo>
                <a:lnTo>
                  <a:pt x="12" y="90"/>
                </a:lnTo>
                <a:lnTo>
                  <a:pt x="0" y="51"/>
                </a:lnTo>
                <a:lnTo>
                  <a:pt x="0" y="24"/>
                </a:lnTo>
                <a:lnTo>
                  <a:pt x="21" y="0"/>
                </a:lnTo>
                <a:close/>
              </a:path>
            </a:pathLst>
          </a:custGeom>
          <a:solidFill>
            <a:srgbClr val="9999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922713" y="7278688"/>
            <a:ext cx="433387" cy="608012"/>
          </a:xfrm>
          <a:custGeom>
            <a:avLst/>
            <a:gdLst>
              <a:gd name="T0" fmla="*/ 183 w 183"/>
              <a:gd name="T1" fmla="*/ 0 h 258"/>
              <a:gd name="T2" fmla="*/ 132 w 183"/>
              <a:gd name="T3" fmla="*/ 0 h 258"/>
              <a:gd name="T4" fmla="*/ 105 w 183"/>
              <a:gd name="T5" fmla="*/ 39 h 258"/>
              <a:gd name="T6" fmla="*/ 105 w 183"/>
              <a:gd name="T7" fmla="*/ 90 h 258"/>
              <a:gd name="T8" fmla="*/ 21 w 183"/>
              <a:gd name="T9" fmla="*/ 138 h 258"/>
              <a:gd name="T10" fmla="*/ 0 w 183"/>
              <a:gd name="T11" fmla="*/ 225 h 258"/>
              <a:gd name="T12" fmla="*/ 33 w 183"/>
              <a:gd name="T13" fmla="*/ 252 h 258"/>
              <a:gd name="T14" fmla="*/ 54 w 183"/>
              <a:gd name="T15" fmla="*/ 258 h 258"/>
              <a:gd name="T16" fmla="*/ 126 w 183"/>
              <a:gd name="T17" fmla="*/ 153 h 258"/>
              <a:gd name="T18" fmla="*/ 183 w 183"/>
              <a:gd name="T19" fmla="*/ 39 h 258"/>
              <a:gd name="T20" fmla="*/ 183 w 183"/>
              <a:gd name="T21" fmla="*/ 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3" h="258">
                <a:moveTo>
                  <a:pt x="183" y="0"/>
                </a:moveTo>
                <a:lnTo>
                  <a:pt x="132" y="0"/>
                </a:lnTo>
                <a:lnTo>
                  <a:pt x="105" y="39"/>
                </a:lnTo>
                <a:lnTo>
                  <a:pt x="105" y="90"/>
                </a:lnTo>
                <a:lnTo>
                  <a:pt x="21" y="138"/>
                </a:lnTo>
                <a:lnTo>
                  <a:pt x="0" y="225"/>
                </a:lnTo>
                <a:lnTo>
                  <a:pt x="33" y="252"/>
                </a:lnTo>
                <a:lnTo>
                  <a:pt x="54" y="258"/>
                </a:lnTo>
                <a:lnTo>
                  <a:pt x="126" y="153"/>
                </a:lnTo>
                <a:lnTo>
                  <a:pt x="183" y="39"/>
                </a:lnTo>
                <a:lnTo>
                  <a:pt x="183" y="0"/>
                </a:lnTo>
                <a:close/>
              </a:path>
            </a:pathLst>
          </a:custGeom>
          <a:solidFill>
            <a:srgbClr val="9999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406775" y="5929313"/>
            <a:ext cx="460375" cy="211137"/>
          </a:xfrm>
          <a:custGeom>
            <a:avLst/>
            <a:gdLst>
              <a:gd name="T0" fmla="*/ 0 w 195"/>
              <a:gd name="T1" fmla="*/ 12 h 90"/>
              <a:gd name="T2" fmla="*/ 6 w 195"/>
              <a:gd name="T3" fmla="*/ 33 h 90"/>
              <a:gd name="T4" fmla="*/ 21 w 195"/>
              <a:gd name="T5" fmla="*/ 51 h 90"/>
              <a:gd name="T6" fmla="*/ 33 w 195"/>
              <a:gd name="T7" fmla="*/ 72 h 90"/>
              <a:gd name="T8" fmla="*/ 69 w 195"/>
              <a:gd name="T9" fmla="*/ 81 h 90"/>
              <a:gd name="T10" fmla="*/ 195 w 195"/>
              <a:gd name="T11" fmla="*/ 90 h 90"/>
              <a:gd name="T12" fmla="*/ 168 w 195"/>
              <a:gd name="T13" fmla="*/ 60 h 90"/>
              <a:gd name="T14" fmla="*/ 96 w 195"/>
              <a:gd name="T15" fmla="*/ 21 h 90"/>
              <a:gd name="T16" fmla="*/ 24 w 195"/>
              <a:gd name="T17" fmla="*/ 0 h 90"/>
              <a:gd name="T18" fmla="*/ 0 w 195"/>
              <a:gd name="T19" fmla="*/ 1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5" h="90">
                <a:moveTo>
                  <a:pt x="0" y="12"/>
                </a:moveTo>
                <a:cubicBezTo>
                  <a:pt x="2" y="19"/>
                  <a:pt x="6" y="33"/>
                  <a:pt x="6" y="33"/>
                </a:cubicBezTo>
                <a:lnTo>
                  <a:pt x="21" y="51"/>
                </a:lnTo>
                <a:lnTo>
                  <a:pt x="33" y="72"/>
                </a:lnTo>
                <a:cubicBezTo>
                  <a:pt x="67" y="81"/>
                  <a:pt x="55" y="81"/>
                  <a:pt x="69" y="81"/>
                </a:cubicBezTo>
                <a:cubicBezTo>
                  <a:pt x="115" y="83"/>
                  <a:pt x="152" y="90"/>
                  <a:pt x="195" y="90"/>
                </a:cubicBezTo>
                <a:lnTo>
                  <a:pt x="168" y="60"/>
                </a:lnTo>
                <a:lnTo>
                  <a:pt x="96" y="21"/>
                </a:lnTo>
                <a:lnTo>
                  <a:pt x="24" y="0"/>
                </a:lnTo>
                <a:lnTo>
                  <a:pt x="0" y="12"/>
                </a:lnTo>
                <a:close/>
              </a:path>
            </a:pathLst>
          </a:custGeom>
          <a:solidFill>
            <a:srgbClr val="9999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5" name="Line 19"/>
          <p:cNvSpPr>
            <a:spLocks noChangeShapeType="1"/>
          </p:cNvSpPr>
          <p:nvPr/>
        </p:nvSpPr>
        <p:spPr bwMode="auto">
          <a:xfrm rot="10800000">
            <a:off x="3248025" y="5922963"/>
            <a:ext cx="1588" cy="102235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 rot="10800000">
            <a:off x="2787650" y="6024563"/>
            <a:ext cx="463550" cy="952500"/>
          </a:xfrm>
          <a:custGeom>
            <a:avLst/>
            <a:gdLst>
              <a:gd name="T0" fmla="*/ 0 w 292"/>
              <a:gd name="T1" fmla="*/ 0 h 600"/>
              <a:gd name="T2" fmla="*/ 52 w 292"/>
              <a:gd name="T3" fmla="*/ 208 h 600"/>
              <a:gd name="T4" fmla="*/ 80 w 292"/>
              <a:gd name="T5" fmla="*/ 308 h 600"/>
              <a:gd name="T6" fmla="*/ 124 w 292"/>
              <a:gd name="T7" fmla="*/ 400 h 600"/>
              <a:gd name="T8" fmla="*/ 160 w 292"/>
              <a:gd name="T9" fmla="*/ 488 h 600"/>
              <a:gd name="T10" fmla="*/ 212 w 292"/>
              <a:gd name="T11" fmla="*/ 544 h 600"/>
              <a:gd name="T12" fmla="*/ 248 w 292"/>
              <a:gd name="T13" fmla="*/ 572 h 600"/>
              <a:gd name="T14" fmla="*/ 292 w 292"/>
              <a:gd name="T15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2" h="600">
                <a:moveTo>
                  <a:pt x="0" y="0"/>
                </a:moveTo>
                <a:lnTo>
                  <a:pt x="52" y="208"/>
                </a:lnTo>
                <a:lnTo>
                  <a:pt x="80" y="308"/>
                </a:lnTo>
                <a:lnTo>
                  <a:pt x="124" y="400"/>
                </a:lnTo>
                <a:lnTo>
                  <a:pt x="160" y="488"/>
                </a:lnTo>
                <a:lnTo>
                  <a:pt x="212" y="544"/>
                </a:lnTo>
                <a:lnTo>
                  <a:pt x="248" y="572"/>
                </a:lnTo>
                <a:lnTo>
                  <a:pt x="292" y="60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7" name="Text Box 21"/>
          <p:cNvSpPr txBox="1">
            <a:spLocks noChangeArrowheads="1"/>
          </p:cNvSpPr>
          <p:nvPr/>
        </p:nvSpPr>
        <p:spPr bwMode="auto">
          <a:xfrm>
            <a:off x="1752600" y="4760913"/>
            <a:ext cx="328295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Northern Hemisphere</a:t>
            </a:r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>
            <a:off x="1636713" y="8510588"/>
            <a:ext cx="3282950" cy="53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Times New Roman" pitchFamily="18" charset="0"/>
              </a:rPr>
              <a:t>Southern Hemisphere</a:t>
            </a:r>
          </a:p>
        </p:txBody>
      </p:sp>
      <p:sp>
        <p:nvSpPr>
          <p:cNvPr id="106519" name="Text Box 23"/>
          <p:cNvSpPr txBox="1">
            <a:spLocks noChangeArrowheads="1"/>
          </p:cNvSpPr>
          <p:nvPr/>
        </p:nvSpPr>
        <p:spPr bwMode="auto">
          <a:xfrm>
            <a:off x="544513" y="69850"/>
            <a:ext cx="5845175" cy="145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2800" b="1">
                <a:latin typeface="Times New Roman" pitchFamily="18" charset="0"/>
              </a:rPr>
              <a:t>Earth rotates out from under objects in motion over its surface creating a curved path for observers on the surface.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9" name="Group 5"/>
          <p:cNvGrpSpPr>
            <a:grpSpLocks/>
          </p:cNvGrpSpPr>
          <p:nvPr/>
        </p:nvGrpSpPr>
        <p:grpSpPr bwMode="auto">
          <a:xfrm>
            <a:off x="1245395" y="641579"/>
            <a:ext cx="4561794" cy="4354966"/>
            <a:chOff x="267" y="843"/>
            <a:chExt cx="3907" cy="3505"/>
          </a:xfrm>
        </p:grpSpPr>
        <p:pic>
          <p:nvPicPr>
            <p:cNvPr id="829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" y="843"/>
              <a:ext cx="3907" cy="3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947" name="Rectangle 3"/>
            <p:cNvSpPr>
              <a:spLocks noChangeArrowheads="1"/>
            </p:cNvSpPr>
            <p:nvPr/>
          </p:nvSpPr>
          <p:spPr bwMode="auto">
            <a:xfrm>
              <a:off x="3120" y="1648"/>
              <a:ext cx="104" cy="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48" name="Rectangle 4"/>
            <p:cNvSpPr>
              <a:spLocks noChangeArrowheads="1"/>
            </p:cNvSpPr>
            <p:nvPr/>
          </p:nvSpPr>
          <p:spPr bwMode="auto">
            <a:xfrm>
              <a:off x="3524" y="4084"/>
              <a:ext cx="104" cy="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" name="Picture 5">
            <a:extLst>
              <a:ext uri="{FF2B5EF4-FFF2-40B4-BE49-F238E27FC236}">
                <a16:creationId xmlns:a16="http://schemas.microsoft.com/office/drawing/2014/main" id="{81026EFA-CD00-1D46-AC88-3C8C32A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53" y="5607378"/>
            <a:ext cx="5143578" cy="328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880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CFD18-422A-424A-863B-EDE70430A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8" y="0"/>
            <a:ext cx="646452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98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D428D0D-B745-2144-94F1-2A1B3948782B}"/>
              </a:ext>
            </a:extLst>
          </p:cNvPr>
          <p:cNvGrpSpPr/>
          <p:nvPr/>
        </p:nvGrpSpPr>
        <p:grpSpPr>
          <a:xfrm>
            <a:off x="1211263" y="5118100"/>
            <a:ext cx="4611687" cy="3868738"/>
            <a:chOff x="1211263" y="5118100"/>
            <a:chExt cx="4611687" cy="3868738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D4F4CF1-A5CD-A54F-9127-28DE2C22A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263" y="5118100"/>
              <a:ext cx="4611687" cy="3868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8D5037-2008-6740-A9BB-31542E145E52}"/>
                </a:ext>
              </a:extLst>
            </p:cNvPr>
            <p:cNvSpPr txBox="1"/>
            <p:nvPr/>
          </p:nvSpPr>
          <p:spPr>
            <a:xfrm>
              <a:off x="2426873" y="5178417"/>
              <a:ext cx="253146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C600D0"/>
                  </a:solidFill>
                </a:rPr>
                <a:t>“Atlantic Conveyor”</a:t>
              </a:r>
            </a:p>
            <a:p>
              <a:pPr algn="ctr"/>
              <a:r>
                <a:rPr lang="en-US" sz="800" dirty="0">
                  <a:solidFill>
                    <a:srgbClr val="C600D0"/>
                  </a:solidFill>
                </a:rPr>
                <a:t>AMOC – Atlantic Meridional Overturning Circulation</a:t>
              </a:r>
            </a:p>
            <a:p>
              <a:pPr algn="ctr"/>
              <a:r>
                <a:rPr lang="en-US" sz="800" dirty="0">
                  <a:solidFill>
                    <a:srgbClr val="C600D0"/>
                  </a:solidFill>
                </a:rPr>
                <a:t>Thermohaline Circulation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6B4C547-A18B-0F45-9538-17354DE4EA6C}"/>
              </a:ext>
            </a:extLst>
          </p:cNvPr>
          <p:cNvSpPr txBox="1"/>
          <p:nvPr/>
        </p:nvSpPr>
        <p:spPr>
          <a:xfrm>
            <a:off x="2195329" y="30706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water circulation</a:t>
            </a:r>
          </a:p>
        </p:txBody>
      </p:sp>
      <p:pic>
        <p:nvPicPr>
          <p:cNvPr id="9" name="Picture 2" descr="Thermohaline circulation | oceanography | Britannica">
            <a:extLst>
              <a:ext uri="{FF2B5EF4-FFF2-40B4-BE49-F238E27FC236}">
                <a16:creationId xmlns:a16="http://schemas.microsoft.com/office/drawing/2014/main" id="{E38DF6DF-5469-7748-88D5-ACBB902A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9" y="1001517"/>
            <a:ext cx="5057074" cy="35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064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6271937"/>
            <a:ext cx="3935412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28" y="1858824"/>
            <a:ext cx="2589211" cy="238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7285F7-D59E-7447-99A8-F67D7CE9FEB3}"/>
              </a:ext>
            </a:extLst>
          </p:cNvPr>
          <p:cNvGrpSpPr/>
          <p:nvPr/>
        </p:nvGrpSpPr>
        <p:grpSpPr>
          <a:xfrm>
            <a:off x="777461" y="1439724"/>
            <a:ext cx="2400300" cy="4392612"/>
            <a:chOff x="330200" y="376238"/>
            <a:chExt cx="2400300" cy="4392612"/>
          </a:xfrm>
        </p:grpSpPr>
        <p:pic>
          <p:nvPicPr>
            <p:cNvPr id="10752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" y="2852738"/>
              <a:ext cx="2400300" cy="191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52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25" y="376238"/>
              <a:ext cx="1111250" cy="2517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4C242FE-8608-AD4E-93F4-31348FC0AB57}"/>
              </a:ext>
            </a:extLst>
          </p:cNvPr>
          <p:cNvSpPr txBox="1"/>
          <p:nvPr/>
        </p:nvSpPr>
        <p:spPr>
          <a:xfrm>
            <a:off x="2266122" y="34787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Upwelling &amp; Ekman Drift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BEA09-3542-8E4A-B6B1-3D9E69B59FC8}"/>
              </a:ext>
            </a:extLst>
          </p:cNvPr>
          <p:cNvSpPr txBox="1"/>
          <p:nvPr/>
        </p:nvSpPr>
        <p:spPr>
          <a:xfrm>
            <a:off x="812670" y="1114770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Ekman Spiral</a:t>
            </a:r>
          </a:p>
        </p:txBody>
      </p:sp>
    </p:spTree>
    <p:extLst>
      <p:ext uri="{BB962C8B-B14F-4D97-AF65-F5344CB8AC3E}">
        <p14:creationId xmlns:p14="http://schemas.microsoft.com/office/powerpoint/2010/main" val="1523914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6" y="1074462"/>
            <a:ext cx="6011863" cy="305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4954656" y="4212604"/>
            <a:ext cx="14335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/>
              <a:t>Cockell</a:t>
            </a:r>
            <a:r>
              <a:rPr lang="en-US" sz="1200" dirty="0"/>
              <a:t> et al. 2007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AC3F347-5843-9E46-8940-BCE482BFA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06" y="5342560"/>
            <a:ext cx="5732463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578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54" y="383835"/>
            <a:ext cx="5192314" cy="2968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28" y="3352460"/>
            <a:ext cx="4858765" cy="3890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649793-6887-444E-9A92-5E2F14CF5762}"/>
              </a:ext>
            </a:extLst>
          </p:cNvPr>
          <p:cNvSpPr txBox="1"/>
          <p:nvPr/>
        </p:nvSpPr>
        <p:spPr>
          <a:xfrm>
            <a:off x="4506279" y="3201068"/>
            <a:ext cx="201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Chalkboard" panose="03050602040202020205" pitchFamily="66" charset="77"/>
                <a:cs typeface="Apple Chancery" panose="03020702040506060504" pitchFamily="66" charset="-79"/>
              </a:rPr>
              <a:t>“Cold Blob”</a:t>
            </a:r>
          </a:p>
          <a:p>
            <a:r>
              <a:rPr lang="en-US" sz="1000" i="1" dirty="0">
                <a:latin typeface="Chalkboard" panose="03050602040202020205" pitchFamily="66" charset="77"/>
                <a:cs typeface="Apple Chancery" panose="03020702040506060504" pitchFamily="66" charset="-79"/>
              </a:rPr>
              <a:t>“North Atlantic Warming Hole”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EFA1DD-2570-514D-B7A0-CFD95D95FD10}"/>
              </a:ext>
            </a:extLst>
          </p:cNvPr>
          <p:cNvSpPr/>
          <p:nvPr/>
        </p:nvSpPr>
        <p:spPr>
          <a:xfrm>
            <a:off x="3078793" y="3778181"/>
            <a:ext cx="377842" cy="346668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6825B2-113F-114F-8ED1-DB8810D1C7AA}"/>
              </a:ext>
            </a:extLst>
          </p:cNvPr>
          <p:cNvCxnSpPr>
            <a:stCxn id="2" idx="1"/>
          </p:cNvCxnSpPr>
          <p:nvPr/>
        </p:nvCxnSpPr>
        <p:spPr>
          <a:xfrm flipH="1">
            <a:off x="3315549" y="3401123"/>
            <a:ext cx="1190730" cy="52845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34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802188"/>
            <a:ext cx="3335337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4003675" y="8462963"/>
            <a:ext cx="8604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Oort 1970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35" y="260839"/>
            <a:ext cx="5124450" cy="420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3887" y="391216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Kump</a:t>
            </a:r>
            <a:r>
              <a:rPr lang="en-US" sz="1200" dirty="0"/>
              <a:t> et al. 2004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6342" y="1859548"/>
            <a:ext cx="104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008000"/>
                </a:solidFill>
              </a:rPr>
              <a:t>Rapid heat transport &amp; anomalies quickly dissipate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7673" y="2540586"/>
            <a:ext cx="842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008000"/>
                </a:solidFill>
              </a:rPr>
              <a:t>Slow heat release &amp; anomalies persist for long periods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685800" y="228600"/>
            <a:ext cx="54911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4000" b="1" dirty="0"/>
              <a:t>Mean Residence Time</a:t>
            </a:r>
            <a:br>
              <a:rPr lang="en-US" sz="4000" b="1" dirty="0"/>
            </a:br>
            <a:r>
              <a:rPr lang="en-US" sz="1400" b="1" dirty="0"/>
              <a:t>(pg. 154 in textbook)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169863" y="1176338"/>
            <a:ext cx="475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For a system in </a:t>
            </a:r>
            <a:r>
              <a:rPr lang="en-US" sz="2400" u="sng">
                <a:latin typeface="Times New Roman" pitchFamily="18" charset="0"/>
              </a:rPr>
              <a:t>dynamic equilibrium</a:t>
            </a:r>
            <a:r>
              <a:rPr lang="en-US" sz="2400">
                <a:latin typeface="Times New Roman" pitchFamily="18" charset="0"/>
              </a:rPr>
              <a:t>:</a:t>
            </a: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130175" y="1687513"/>
            <a:ext cx="67278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u="sng">
                <a:latin typeface="Times New Roman" pitchFamily="18" charset="0"/>
              </a:rPr>
              <a:t>Mean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sz="2400" u="sng">
                <a:latin typeface="Times New Roman" pitchFamily="18" charset="0"/>
              </a:rPr>
              <a:t>Residence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sz="2400" u="sng">
                <a:latin typeface="Times New Roman" pitchFamily="18" charset="0"/>
              </a:rPr>
              <a:t>Time</a:t>
            </a:r>
            <a:r>
              <a:rPr lang="en-US" sz="2400">
                <a:latin typeface="Times New Roman" pitchFamily="18" charset="0"/>
              </a:rPr>
              <a:t> (</a:t>
            </a:r>
            <a:r>
              <a:rPr lang="en-US" sz="3200">
                <a:latin typeface="Symbol" pitchFamily="18" charset="2"/>
              </a:rPr>
              <a:t>t</a:t>
            </a:r>
            <a:r>
              <a:rPr lang="en-US" sz="2400">
                <a:latin typeface="Symbol" pitchFamily="18" charset="2"/>
              </a:rPr>
              <a:t>) = </a:t>
            </a:r>
            <a:r>
              <a:rPr lang="en-US" sz="2400">
                <a:latin typeface="Times New Roman" pitchFamily="18" charset="0"/>
              </a:rPr>
              <a:t>stock / inflow or outflow</a:t>
            </a:r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2471738" y="2997200"/>
            <a:ext cx="1701800" cy="7874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AutoShape 9"/>
          <p:cNvSpPr>
            <a:spLocks noChangeArrowheads="1"/>
          </p:cNvSpPr>
          <p:nvPr/>
        </p:nvSpPr>
        <p:spPr bwMode="auto">
          <a:xfrm>
            <a:off x="476250" y="3282950"/>
            <a:ext cx="1739900" cy="368300"/>
          </a:xfrm>
          <a:prstGeom prst="rightArrow">
            <a:avLst>
              <a:gd name="adj1" fmla="val 50000"/>
              <a:gd name="adj2" fmla="val 236229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6" name="AutoShape 10"/>
          <p:cNvSpPr>
            <a:spLocks noChangeArrowheads="1"/>
          </p:cNvSpPr>
          <p:nvPr/>
        </p:nvSpPr>
        <p:spPr bwMode="auto">
          <a:xfrm>
            <a:off x="4362450" y="3282950"/>
            <a:ext cx="1739900" cy="368300"/>
          </a:xfrm>
          <a:prstGeom prst="rightArrow">
            <a:avLst>
              <a:gd name="adj1" fmla="val 50000"/>
              <a:gd name="adj2" fmla="val 236229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339725" y="2833688"/>
            <a:ext cx="1397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800">
                <a:latin typeface="Times New Roman" pitchFamily="18" charset="0"/>
              </a:rPr>
              <a:t>10 L/sec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4302125" y="2833688"/>
            <a:ext cx="1397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800">
                <a:latin typeface="Times New Roman" pitchFamily="18" charset="0"/>
              </a:rPr>
              <a:t>10 L/sec</a:t>
            </a:r>
          </a:p>
        </p:txBody>
      </p:sp>
      <p:sp>
        <p:nvSpPr>
          <p:cNvPr id="96269" name="Rectangle 13"/>
          <p:cNvSpPr>
            <a:spLocks noChangeArrowheads="1"/>
          </p:cNvSpPr>
          <p:nvPr/>
        </p:nvSpPr>
        <p:spPr bwMode="auto">
          <a:xfrm>
            <a:off x="2778125" y="3138488"/>
            <a:ext cx="1023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800">
                <a:latin typeface="Times New Roman" pitchFamily="18" charset="0"/>
              </a:rPr>
              <a:t>100 L</a:t>
            </a:r>
          </a:p>
        </p:txBody>
      </p:sp>
      <p:sp>
        <p:nvSpPr>
          <p:cNvPr id="96270" name="Rectangle 14"/>
          <p:cNvSpPr>
            <a:spLocks noChangeArrowheads="1"/>
          </p:cNvSpPr>
          <p:nvPr/>
        </p:nvSpPr>
        <p:spPr bwMode="auto">
          <a:xfrm>
            <a:off x="1025525" y="3916363"/>
            <a:ext cx="5064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>
                <a:latin typeface="Symbol" pitchFamily="18" charset="2"/>
              </a:rPr>
              <a:t>t = </a:t>
            </a:r>
            <a:r>
              <a:rPr lang="en-US" sz="3200">
                <a:latin typeface="Times New Roman" pitchFamily="18" charset="0"/>
              </a:rPr>
              <a:t>100 L / 10 L/sec = 10 sec</a:t>
            </a: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0375" y="4654550"/>
            <a:ext cx="60340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4000">
                <a:latin typeface="Symbol" pitchFamily="18" charset="2"/>
              </a:rPr>
              <a:t>t = </a:t>
            </a:r>
            <a:r>
              <a:rPr lang="en-US" sz="2800" i="1">
                <a:latin typeface="Times New Roman" pitchFamily="18" charset="0"/>
              </a:rPr>
              <a:t>Average length of time a given atom or molecule spends in the system between entering and leaving.</a:t>
            </a:r>
          </a:p>
        </p:txBody>
      </p:sp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504825" y="6553200"/>
            <a:ext cx="613727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</a:rPr>
              <a:t>What is </a:t>
            </a:r>
            <a:r>
              <a:rPr lang="en-US" sz="2800">
                <a:latin typeface="Symbol" pitchFamily="18" charset="2"/>
              </a:rPr>
              <a:t>t</a:t>
            </a:r>
            <a:r>
              <a:rPr lang="en-US" sz="2000">
                <a:latin typeface="Times New Roman" pitchFamily="18" charset="0"/>
              </a:rPr>
              <a:t> for the entire ocean?</a:t>
            </a:r>
          </a:p>
          <a:p>
            <a:endParaRPr lang="en-US" sz="2000">
              <a:latin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</a:rPr>
              <a:t>What is </a:t>
            </a:r>
            <a:r>
              <a:rPr lang="en-US" sz="2800">
                <a:latin typeface="Symbol" pitchFamily="18" charset="2"/>
              </a:rPr>
              <a:t>t</a:t>
            </a:r>
            <a:r>
              <a:rPr lang="en-US" sz="2000">
                <a:latin typeface="Times New Roman" pitchFamily="18" charset="0"/>
              </a:rPr>
              <a:t> for the entire water vapor in the atmosphere?</a:t>
            </a:r>
          </a:p>
          <a:p>
            <a:endParaRPr lang="en-US" sz="2000">
              <a:latin typeface="Times New Roman" pitchFamily="18" charset="0"/>
            </a:endParaRPr>
          </a:p>
          <a:p>
            <a:r>
              <a:rPr lang="en-US" sz="3200">
                <a:latin typeface="Symbol" pitchFamily="18" charset="2"/>
              </a:rPr>
              <a:t> </a:t>
            </a:r>
          </a:p>
        </p:txBody>
      </p:sp>
      <p:sp>
        <p:nvSpPr>
          <p:cNvPr id="96273" name="Rectangle 17"/>
          <p:cNvSpPr>
            <a:spLocks noChangeArrowheads="1"/>
          </p:cNvSpPr>
          <p:nvPr/>
        </p:nvSpPr>
        <p:spPr bwMode="auto">
          <a:xfrm>
            <a:off x="207963" y="2305050"/>
            <a:ext cx="6338887" cy="4011613"/>
          </a:xfrm>
          <a:prstGeom prst="rect">
            <a:avLst/>
          </a:prstGeom>
          <a:solidFill>
            <a:srgbClr val="FFFF00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276225" y="573088"/>
            <a:ext cx="62436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Why do you think sulfur in WV coal that’s burned upwind in Ohio, returns to WV as sulfuric acid in acid rain? 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557463"/>
            <a:ext cx="6456362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65150" y="830263"/>
            <a:ext cx="5865813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</a:rPr>
              <a:t>Also</a:t>
            </a:r>
            <a:endParaRPr lang="en-US" sz="2000" dirty="0">
              <a:latin typeface="Times New Roman" pitchFamily="18" charset="0"/>
            </a:endParaRPr>
          </a:p>
          <a:p>
            <a:pPr algn="ctr"/>
            <a:endParaRPr lang="en-US" sz="900" dirty="0">
              <a:latin typeface="Times New Roman" pitchFamily="18" charset="0"/>
            </a:endParaRPr>
          </a:p>
          <a:p>
            <a:pPr>
              <a:buFont typeface="Symbol" pitchFamily="18" charset="2"/>
              <a:buChar char="t"/>
            </a:pPr>
            <a:r>
              <a:rPr lang="en-US" dirty="0">
                <a:latin typeface="Times New Roman" pitchFamily="18" charset="0"/>
              </a:rPr>
              <a:t> = the </a:t>
            </a:r>
            <a:r>
              <a:rPr lang="en-US" b="1" dirty="0">
                <a:latin typeface="Times New Roman" pitchFamily="18" charset="0"/>
              </a:rPr>
              <a:t>Characteristic Response Time</a:t>
            </a:r>
            <a:r>
              <a:rPr lang="en-US" dirty="0">
                <a:latin typeface="Times New Roman" pitchFamily="18" charset="0"/>
              </a:rPr>
              <a:t> for a system responding to a large imbalance in inflow and outflows.</a:t>
            </a:r>
          </a:p>
          <a:p>
            <a:pPr algn="ctr"/>
            <a:r>
              <a:rPr lang="en-US" dirty="0">
                <a:latin typeface="Times New Roman" pitchFamily="18" charset="0"/>
              </a:rPr>
              <a:t>(pg. 154 textbook)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382588" y="2331362"/>
            <a:ext cx="609758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</a:rPr>
              <a:t>More precisely …</a:t>
            </a: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If removal rate is proportional to size the amount of material in the system, then the CRT is the time it takes for the amount of material in a system to decrease to ~37% of its original size when steady state is  disturbed such that the outflow rate exceeds the inflow rate and the outflow depends on the amount of material in the system. 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307975" y="4513263"/>
            <a:ext cx="64008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If removal rate is proportional to size the amount of material in the system, then the system behaves in a manner similar to radioactive decay.</a:t>
            </a: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A</a:t>
            </a:r>
            <a:r>
              <a:rPr lang="en-US" baseline="-25000" dirty="0">
                <a:latin typeface="Times New Roman" pitchFamily="18" charset="0"/>
              </a:rPr>
              <a:t>t</a:t>
            </a:r>
            <a:r>
              <a:rPr lang="en-US" dirty="0">
                <a:latin typeface="Times New Roman" pitchFamily="18" charset="0"/>
              </a:rPr>
              <a:t> = A</a:t>
            </a:r>
            <a:r>
              <a:rPr lang="en-US" baseline="-25000" dirty="0">
                <a:latin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</a:rPr>
              <a:t>*e</a:t>
            </a:r>
            <a:r>
              <a:rPr lang="en-US" baseline="30000" dirty="0">
                <a:latin typeface="Times New Roman" pitchFamily="18" charset="0"/>
              </a:rPr>
              <a:t>-</a:t>
            </a:r>
            <a:r>
              <a:rPr lang="en-US" baseline="30000" dirty="0" err="1">
                <a:latin typeface="Times New Roman" pitchFamily="18" charset="0"/>
              </a:rPr>
              <a:t>kt</a:t>
            </a:r>
            <a:r>
              <a:rPr lang="en-US" baseline="300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    where: A = amount in system; t = time; k = 1/</a:t>
            </a:r>
            <a:r>
              <a:rPr lang="en-US" sz="2400" dirty="0">
                <a:latin typeface="Symbol" pitchFamily="18" charset="2"/>
              </a:rPr>
              <a:t>t</a:t>
            </a:r>
            <a:endParaRPr lang="en-US" sz="1400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0.37A</a:t>
            </a:r>
            <a:r>
              <a:rPr lang="en-US" baseline="-25000" dirty="0">
                <a:latin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</a:rPr>
              <a:t>= A</a:t>
            </a:r>
            <a:r>
              <a:rPr lang="en-US" baseline="-25000" dirty="0">
                <a:latin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</a:rPr>
              <a:t>*e</a:t>
            </a:r>
            <a:r>
              <a:rPr lang="en-US" baseline="30000" dirty="0">
                <a:latin typeface="Times New Roman" pitchFamily="18" charset="0"/>
              </a:rPr>
              <a:t>-kt</a:t>
            </a:r>
          </a:p>
          <a:p>
            <a:endParaRPr lang="en-US" baseline="30000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(1/e)A</a:t>
            </a:r>
            <a:r>
              <a:rPr lang="en-US" baseline="-25000" dirty="0">
                <a:latin typeface="Times New Roman" pitchFamily="18" charset="0"/>
              </a:rPr>
              <a:t>0 </a:t>
            </a:r>
            <a:r>
              <a:rPr lang="en-US" dirty="0">
                <a:latin typeface="Times New Roman" pitchFamily="18" charset="0"/>
              </a:rPr>
              <a:t> =</a:t>
            </a:r>
            <a:r>
              <a:rPr lang="en-US" baseline="-250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A</a:t>
            </a:r>
            <a:r>
              <a:rPr lang="en-US" baseline="-25000" dirty="0">
                <a:latin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</a:rPr>
              <a:t>*e</a:t>
            </a:r>
            <a:r>
              <a:rPr lang="en-US" baseline="30000" dirty="0">
                <a:latin typeface="Times New Roman" pitchFamily="18" charset="0"/>
              </a:rPr>
              <a:t>-kt   </a:t>
            </a:r>
            <a:r>
              <a:rPr lang="en-US" dirty="0">
                <a:latin typeface="Times New Roman" pitchFamily="18" charset="0"/>
              </a:rPr>
              <a:t>note: (1/e) = 0.37 or 37%</a:t>
            </a: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e</a:t>
            </a:r>
            <a:r>
              <a:rPr lang="en-US" baseline="30000" dirty="0">
                <a:latin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</a:rPr>
              <a:t> = e</a:t>
            </a:r>
            <a:r>
              <a:rPr lang="en-US" baseline="30000" dirty="0">
                <a:latin typeface="Times New Roman" pitchFamily="18" charset="0"/>
              </a:rPr>
              <a:t>-</a:t>
            </a:r>
            <a:r>
              <a:rPr lang="en-US" baseline="30000" dirty="0" err="1">
                <a:latin typeface="Times New Roman" pitchFamily="18" charset="0"/>
              </a:rPr>
              <a:t>kt</a:t>
            </a:r>
            <a:r>
              <a:rPr lang="en-US" baseline="30000" dirty="0">
                <a:latin typeface="Times New Roman" pitchFamily="18" charset="0"/>
              </a:rPr>
              <a:t> </a:t>
            </a:r>
            <a:endParaRPr lang="en-US" dirty="0">
              <a:latin typeface="Times New Roman" pitchFamily="18" charset="0"/>
            </a:endParaRPr>
          </a:p>
          <a:p>
            <a:endParaRPr lang="en-US" baseline="30000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-1 = -</a:t>
            </a:r>
            <a:r>
              <a:rPr lang="en-US" dirty="0" err="1">
                <a:latin typeface="Times New Roman" pitchFamily="18" charset="0"/>
              </a:rPr>
              <a:t>kt</a:t>
            </a:r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t = 1/k = </a:t>
            </a:r>
            <a:r>
              <a:rPr lang="en-US" sz="2400" dirty="0">
                <a:latin typeface="Symbol" pitchFamily="18" charset="2"/>
              </a:rPr>
              <a:t>t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5937250" y="6411913"/>
            <a:ext cx="268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DADD216-9D10-C748-B09D-B769D4E1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50" y="7213600"/>
            <a:ext cx="2160275" cy="16193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603250" y="442913"/>
            <a:ext cx="568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Regional Variability in the Hydrologic Cycle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322263" y="1646238"/>
            <a:ext cx="6008687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E</a:t>
            </a:r>
            <a:r>
              <a:rPr lang="en-US" baseline="-25000">
                <a:latin typeface="Times New Roman" pitchFamily="18" charset="0"/>
              </a:rPr>
              <a:t>Ocean</a:t>
            </a:r>
            <a:r>
              <a:rPr lang="en-US">
                <a:latin typeface="Times New Roman" pitchFamily="18" charset="0"/>
              </a:rPr>
              <a:t> 	~ 4 mm/day in tropics</a:t>
            </a:r>
          </a:p>
          <a:p>
            <a:r>
              <a:rPr lang="en-US">
                <a:latin typeface="Times New Roman" pitchFamily="18" charset="0"/>
              </a:rPr>
              <a:t>	 &lt; 1mm/day near poles</a:t>
            </a: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P</a:t>
            </a:r>
            <a:r>
              <a:rPr lang="en-US" baseline="-25000">
                <a:latin typeface="Times New Roman" pitchFamily="18" charset="0"/>
              </a:rPr>
              <a:t>land</a:t>
            </a:r>
            <a:r>
              <a:rPr lang="en-US">
                <a:latin typeface="Times New Roman" pitchFamily="18" charset="0"/>
              </a:rPr>
              <a:t> 	&gt; 250 cm/yr Rainforests</a:t>
            </a:r>
          </a:p>
          <a:p>
            <a:r>
              <a:rPr lang="en-US">
                <a:latin typeface="Times New Roman" pitchFamily="18" charset="0"/>
              </a:rPr>
              <a:t>	&lt; 25 cm/yr Deserts</a:t>
            </a: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Net P = (P – ET)</a:t>
            </a: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	Highest near equator</a:t>
            </a:r>
          </a:p>
          <a:p>
            <a:r>
              <a:rPr lang="en-US">
                <a:latin typeface="Times New Roman" pitchFamily="18" charset="0"/>
              </a:rPr>
              <a:t>	Lowest in subtropics</a:t>
            </a:r>
          </a:p>
          <a:p>
            <a:r>
              <a:rPr lang="en-US">
                <a:latin typeface="Times New Roman" pitchFamily="18" charset="0"/>
              </a:rPr>
              <a:t>	P &gt;&gt; ET in tropical rainforests</a:t>
            </a:r>
          </a:p>
          <a:p>
            <a:r>
              <a:rPr lang="en-US">
                <a:latin typeface="Times New Roman" pitchFamily="18" charset="0"/>
              </a:rPr>
              <a:t>		R</a:t>
            </a:r>
            <a:r>
              <a:rPr lang="en-US" baseline="-25000">
                <a:latin typeface="Times New Roman" pitchFamily="18" charset="0"/>
              </a:rPr>
              <a:t>tropics</a:t>
            </a:r>
            <a:r>
              <a:rPr lang="en-US">
                <a:latin typeface="Times New Roman" pitchFamily="18" charset="0"/>
              </a:rPr>
              <a:t> ~ 0.5 P</a:t>
            </a:r>
          </a:p>
          <a:p>
            <a:r>
              <a:rPr lang="en-US">
                <a:latin typeface="Times New Roman" pitchFamily="18" charset="0"/>
              </a:rPr>
              <a:t>	P ~ ET in deserts</a:t>
            </a: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Sources of P </a:t>
            </a: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	 P</a:t>
            </a:r>
            <a:r>
              <a:rPr lang="en-US" baseline="-25000">
                <a:latin typeface="Times New Roman" pitchFamily="18" charset="0"/>
              </a:rPr>
              <a:t>ocean    </a:t>
            </a:r>
            <a:r>
              <a:rPr lang="en-US">
                <a:latin typeface="Times New Roman" pitchFamily="18" charset="0"/>
                <a:sym typeface="Wingdings" pitchFamily="2" charset="2"/>
              </a:rPr>
              <a:t></a:t>
            </a:r>
            <a:r>
              <a:rPr lang="en-US" baseline="-25000">
                <a:latin typeface="Times New Roman" pitchFamily="18" charset="0"/>
              </a:rPr>
              <a:t>  </a:t>
            </a:r>
            <a:r>
              <a:rPr lang="en-US">
                <a:latin typeface="Times New Roman" pitchFamily="18" charset="0"/>
                <a:sym typeface="Wingdings" pitchFamily="2" charset="2"/>
              </a:rPr>
              <a:t>E</a:t>
            </a:r>
            <a:r>
              <a:rPr lang="en-US" baseline="-25000">
                <a:latin typeface="Times New Roman" pitchFamily="18" charset="0"/>
                <a:sym typeface="Wingdings" pitchFamily="2" charset="2"/>
              </a:rPr>
              <a:t>ocean</a:t>
            </a:r>
            <a:endParaRPr lang="en-US" baseline="-25000">
              <a:latin typeface="Times New Roman" pitchFamily="18" charset="0"/>
            </a:endParaRPr>
          </a:p>
          <a:p>
            <a:endParaRPr lang="en-US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	 P</a:t>
            </a:r>
            <a:r>
              <a:rPr lang="en-US" baseline="-25000">
                <a:latin typeface="Times New Roman" pitchFamily="18" charset="0"/>
              </a:rPr>
              <a:t>land  	</a:t>
            </a:r>
            <a:r>
              <a:rPr lang="en-US">
                <a:latin typeface="Times New Roman" pitchFamily="18" charset="0"/>
              </a:rPr>
              <a:t>Monsoonal climate </a:t>
            </a:r>
            <a:r>
              <a:rPr lang="en-US">
                <a:latin typeface="Times New Roman" pitchFamily="18" charset="0"/>
                <a:sym typeface="Wingdings" pitchFamily="2" charset="2"/>
              </a:rPr>
              <a:t> E</a:t>
            </a:r>
            <a:r>
              <a:rPr lang="en-US" baseline="-25000">
                <a:latin typeface="Times New Roman" pitchFamily="18" charset="0"/>
                <a:sym typeface="Wingdings" pitchFamily="2" charset="2"/>
              </a:rPr>
              <a:t>ocean</a:t>
            </a:r>
            <a:endParaRPr lang="en-US" baseline="-25000">
              <a:latin typeface="Times New Roman" pitchFamily="18" charset="0"/>
            </a:endParaRPr>
          </a:p>
          <a:p>
            <a:endParaRPr lang="en-US">
              <a:latin typeface="Times New Roman" pitchFamily="18" charset="0"/>
              <a:sym typeface="Wingdings" pitchFamily="2" charset="2"/>
            </a:endParaRPr>
          </a:p>
          <a:p>
            <a:r>
              <a:rPr lang="en-US">
                <a:latin typeface="Times New Roman" pitchFamily="18" charset="0"/>
                <a:sym typeface="Wingdings" pitchFamily="2" charset="2"/>
              </a:rPr>
              <a:t>		Amazon rainforest  ~ 0.5P from ET</a:t>
            </a:r>
            <a:r>
              <a:rPr lang="en-US" baseline="-25000">
                <a:latin typeface="Times New Roman" pitchFamily="18" charset="0"/>
                <a:sym typeface="Wingdings" pitchFamily="2" charset="2"/>
              </a:rPr>
              <a:t>Amazon</a:t>
            </a:r>
            <a:endParaRPr lang="en-US" baseline="-25000">
              <a:latin typeface="Times New Roman" pitchFamily="18" charset="0"/>
            </a:endParaRPr>
          </a:p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D5F8A-B4E4-A146-BC5F-72C58A509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8" y="0"/>
            <a:ext cx="646452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2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47767"/>
            <a:ext cx="23717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2" y="287640"/>
            <a:ext cx="4430712" cy="310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4656628"/>
            <a:ext cx="433387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812800" y="8338792"/>
            <a:ext cx="14112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Berner &amp; Berner 1987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6DFF64-6835-C34E-BE71-C0415DDE1F3E}"/>
              </a:ext>
            </a:extLst>
          </p:cNvPr>
          <p:cNvCxnSpPr/>
          <p:nvPr/>
        </p:nvCxnSpPr>
        <p:spPr>
          <a:xfrm>
            <a:off x="2761211" y="5486401"/>
            <a:ext cx="40967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1542FF-4F99-3740-9EB0-B05092FCEBA8}"/>
              </a:ext>
            </a:extLst>
          </p:cNvPr>
          <p:cNvCxnSpPr/>
          <p:nvPr/>
        </p:nvCxnSpPr>
        <p:spPr>
          <a:xfrm>
            <a:off x="2763984" y="6295506"/>
            <a:ext cx="40967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22FDFA-4712-1941-9608-7B90B0440CE5}"/>
              </a:ext>
            </a:extLst>
          </p:cNvPr>
          <p:cNvCxnSpPr/>
          <p:nvPr/>
        </p:nvCxnSpPr>
        <p:spPr>
          <a:xfrm>
            <a:off x="2775066" y="5890955"/>
            <a:ext cx="4096789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58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W2_w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3621088"/>
            <a:ext cx="3668713" cy="2422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Weir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6332538"/>
            <a:ext cx="3719512" cy="2517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NADP_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935038"/>
            <a:ext cx="3662363" cy="2474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093276" y="267356"/>
            <a:ext cx="51486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Paired Watershed Experiments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F11E4B4-BBCE-DD44-9E11-417C9BB8F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77" y="6515418"/>
            <a:ext cx="2247423" cy="199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A1154CA1-05F9-1B4F-B841-7210B513E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775" y="8518116"/>
            <a:ext cx="153035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Bormann &amp; Likens 1981</a:t>
            </a:r>
          </a:p>
        </p:txBody>
      </p:sp>
    </p:spTree>
    <p:extLst>
      <p:ext uri="{BB962C8B-B14F-4D97-AF65-F5344CB8AC3E}">
        <p14:creationId xmlns:p14="http://schemas.microsoft.com/office/powerpoint/2010/main" val="19166082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1466</Words>
  <Application>Microsoft Macintosh PowerPoint</Application>
  <PresentationFormat>On-screen Show (4:3)</PresentationFormat>
  <Paragraphs>169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Chalkboard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Peterjohn</dc:creator>
  <cp:lastModifiedBy>William Peterjohn</cp:lastModifiedBy>
  <cp:revision>29</cp:revision>
  <dcterms:created xsi:type="dcterms:W3CDTF">2020-02-11T15:22:24Z</dcterms:created>
  <dcterms:modified xsi:type="dcterms:W3CDTF">2023-01-29T18:09:07Z</dcterms:modified>
</cp:coreProperties>
</file>